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4"/>
  </p:sldMasterIdLst>
  <p:notesMasterIdLst>
    <p:notesMasterId r:id="rId40"/>
  </p:notesMasterIdLst>
  <p:sldIdLst>
    <p:sldId id="256" r:id="rId5"/>
    <p:sldId id="267" r:id="rId6"/>
    <p:sldId id="272" r:id="rId7"/>
    <p:sldId id="271" r:id="rId8"/>
    <p:sldId id="270" r:id="rId9"/>
    <p:sldId id="273" r:id="rId10"/>
    <p:sldId id="277" r:id="rId11"/>
    <p:sldId id="278" r:id="rId12"/>
    <p:sldId id="279" r:id="rId13"/>
    <p:sldId id="276" r:id="rId14"/>
    <p:sldId id="282" r:id="rId15"/>
    <p:sldId id="284" r:id="rId16"/>
    <p:sldId id="283" r:id="rId17"/>
    <p:sldId id="281" r:id="rId18"/>
    <p:sldId id="286" r:id="rId19"/>
    <p:sldId id="290" r:id="rId20"/>
    <p:sldId id="287" r:id="rId21"/>
    <p:sldId id="288" r:id="rId22"/>
    <p:sldId id="291" r:id="rId23"/>
    <p:sldId id="294" r:id="rId24"/>
    <p:sldId id="292" r:id="rId25"/>
    <p:sldId id="293" r:id="rId26"/>
    <p:sldId id="268" r:id="rId27"/>
    <p:sldId id="269" r:id="rId28"/>
    <p:sldId id="289" r:id="rId29"/>
    <p:sldId id="257" r:id="rId30"/>
    <p:sldId id="258" r:id="rId31"/>
    <p:sldId id="259" r:id="rId32"/>
    <p:sldId id="260" r:id="rId33"/>
    <p:sldId id="261" r:id="rId34"/>
    <p:sldId id="262" r:id="rId35"/>
    <p:sldId id="263" r:id="rId36"/>
    <p:sldId id="264" r:id="rId37"/>
    <p:sldId id="265" r:id="rId38"/>
    <p:sldId id="266" r:id="rId39"/>
  </p:sldIdLst>
  <p:sldSz cx="9144000" cy="5143500" type="screen16x9"/>
  <p:notesSz cx="6858000" cy="9144000"/>
  <p:embeddedFontLst>
    <p:embeddedFont>
      <p:font typeface="Roboto" panose="02000000000000000000" pitchFamily="2" charset="0"/>
      <p:regular r:id="rId41"/>
      <p:bold r:id="rId42"/>
      <p:italic r:id="rId43"/>
      <p:boldItalic r:id="rId44"/>
    </p:embeddedFont>
    <p:embeddedFont>
      <p:font typeface="Roboto Black" panose="02000000000000000000" pitchFamily="2" charset="0"/>
      <p:bold r:id="rId45"/>
      <p:italic r:id="rId46"/>
      <p:boldItalic r:id="rId47"/>
    </p:embeddedFont>
    <p:embeddedFont>
      <p:font typeface="Roboto Light" panose="02000000000000000000" pitchFamily="2" charset="0"/>
      <p:regular r:id="rId48"/>
      <p:bold r:id="rId49"/>
      <p:italic r:id="rId50"/>
      <p:boldItalic r:id="rId51"/>
    </p:embeddedFont>
    <p:embeddedFont>
      <p:font typeface="Roboto Thin" panose="020000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125" autoAdjust="0"/>
  </p:normalViewPr>
  <p:slideViewPr>
    <p:cSldViewPr snapToGrid="0">
      <p:cViewPr>
        <p:scale>
          <a:sx n="125" d="100"/>
          <a:sy n="125" d="100"/>
        </p:scale>
        <p:origin x="1194" y="-7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everybody, thank you for coming</a:t>
            </a:r>
          </a:p>
          <a:p>
            <a:pPr marL="0" lvl="0" indent="0" algn="l" rtl="0">
              <a:spcBef>
                <a:spcPts val="0"/>
              </a:spcBef>
              <a:spcAft>
                <a:spcPts val="0"/>
              </a:spcAft>
              <a:buNone/>
            </a:pPr>
            <a:endParaRPr lang="en-US"/>
          </a:p>
          <a:p>
            <a:pPr marL="0" lvl="0" indent="0" algn="l" rtl="0">
              <a:spcBef>
                <a:spcPts val="0"/>
              </a:spcBef>
              <a:spcAft>
                <a:spcPts val="0"/>
              </a:spcAft>
              <a:buNone/>
            </a:pPr>
            <a:r>
              <a:rPr lang="en-US"/>
              <a:t>My name is David </a:t>
            </a:r>
            <a:r>
              <a:rPr lang="sr-Latn-RS" err="1"/>
              <a:t>Seničić</a:t>
            </a:r>
            <a:r>
              <a:rPr lang="sr-Latn-RS"/>
              <a:t> </a:t>
            </a:r>
            <a:r>
              <a:rPr lang="en-US"/>
              <a:t>and today I will be talking about financial literacy.</a:t>
            </a:r>
          </a:p>
          <a:p>
            <a:pPr marL="0" lvl="0" indent="0" algn="l" rtl="0">
              <a:spcBef>
                <a:spcPts val="0"/>
              </a:spcBef>
              <a:spcAft>
                <a:spcPts val="0"/>
              </a:spcAft>
              <a:buNone/>
            </a:pPr>
            <a:endParaRPr lang="en-US"/>
          </a:p>
          <a:p>
            <a:pPr marL="0" lvl="0" indent="0" algn="l" rtl="0">
              <a:spcBef>
                <a:spcPts val="0"/>
              </a:spcBef>
              <a:spcAft>
                <a:spcPts val="0"/>
              </a:spcAft>
              <a:buNone/>
            </a:pPr>
            <a:r>
              <a:rPr lang="en-US"/>
              <a:t>Today I will talk about  investing in stock market, buying a first home, pitfalls of using bad credit lines, and managing your budget.</a:t>
            </a:r>
          </a:p>
          <a:p>
            <a:pPr marL="0" lvl="0" indent="0" algn="l" rtl="0">
              <a:spcBef>
                <a:spcPts val="0"/>
              </a:spcBef>
              <a:spcAft>
                <a:spcPts val="0"/>
              </a:spcAft>
              <a:buNone/>
            </a:pPr>
            <a:endParaRPr lang="en-US"/>
          </a:p>
          <a:p>
            <a:pPr marL="0" lvl="0" indent="0" algn="l" rtl="0">
              <a:spcBef>
                <a:spcPts val="0"/>
              </a:spcBef>
              <a:spcAft>
                <a:spcPts val="0"/>
              </a:spcAft>
              <a:buNone/>
            </a:pPr>
            <a:r>
              <a:rPr lang="en-US"/>
              <a:t>My main goal today is to shift your perception of money and to start to think about it in different light.</a:t>
            </a:r>
          </a:p>
          <a:p>
            <a:pPr marL="0" indent="0">
              <a:buNone/>
            </a:pPr>
            <a:endParaRPr lang="en-US"/>
          </a:p>
          <a:p>
            <a:pPr marL="0" indent="0">
              <a:buNone/>
            </a:pPr>
            <a:r>
              <a:rPr lang="en-US"/>
              <a:t>Please, have a pen &amp; paper near you.</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So far there was talk in tacking expenses, finding how much money you actually need per month/year, having stability of emergency fund and elimination of </a:t>
            </a:r>
            <a:r>
              <a:rPr lang="en-GB" err="1"/>
              <a:t>unmanagable</a:t>
            </a:r>
            <a:r>
              <a:rPr lang="en-GB"/>
              <a:t> debt.</a:t>
            </a:r>
          </a:p>
          <a:p>
            <a:pPr marL="0" indent="0">
              <a:buNone/>
            </a:pPr>
            <a:endParaRPr lang="en-GB"/>
          </a:p>
          <a:p>
            <a:pPr marL="0" indent="0">
              <a:buNone/>
            </a:pPr>
            <a:r>
              <a:rPr lang="en-GB"/>
              <a:t>Look at this image. Poor are like instantaneous water heater. But Rich do not have a job per se. Rich live of their assets. </a:t>
            </a:r>
          </a:p>
          <a:p>
            <a:pPr marL="0" indent="0">
              <a:buNone/>
            </a:pPr>
            <a:endParaRPr lang="en-GB"/>
          </a:p>
          <a:p>
            <a:pPr marL="0" indent="0">
              <a:buNone/>
            </a:pPr>
            <a:r>
              <a:rPr lang="en-GB"/>
              <a:t>Note that Rich still have Mortgage  </a:t>
            </a:r>
          </a:p>
          <a:p>
            <a:pPr marL="0" indent="0">
              <a:buNone/>
            </a:pPr>
            <a:endParaRPr lang="en-GB"/>
          </a:p>
          <a:p>
            <a:pPr marL="0" indent="0">
              <a:buNone/>
            </a:pPr>
            <a:endParaRPr lang="en-GB"/>
          </a:p>
          <a:p>
            <a:pPr marL="0" indent="0">
              <a:buNone/>
            </a:pPr>
            <a:endParaRPr lang="en-GB"/>
          </a:p>
        </p:txBody>
      </p:sp>
    </p:spTree>
    <p:extLst>
      <p:ext uri="{BB962C8B-B14F-4D97-AF65-F5344CB8AC3E}">
        <p14:creationId xmlns:p14="http://schemas.microsoft.com/office/powerpoint/2010/main" val="1277228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Mortgage for a house. As you saw, even the rich have mortgage.</a:t>
            </a:r>
          </a:p>
          <a:p>
            <a:pPr marL="0" indent="0">
              <a:buNone/>
            </a:pPr>
            <a:endParaRPr lang="en-US"/>
          </a:p>
          <a:p>
            <a:pPr marL="0" indent="0">
              <a:buNone/>
            </a:pPr>
            <a:r>
              <a:rPr lang="en-US"/>
              <a:t>Before you take out the mortgage, check can you find renting cheaper, are you staying in same area for at least 5 years. Cost of ownership is never clear, there are mortgage, fixes, property taxes etc. But with rent, rent is fixed cost and it is movable. Do not be forced to into buying the home if you have other and better options.</a:t>
            </a:r>
          </a:p>
          <a:p>
            <a:pPr marL="0" indent="0">
              <a:buNone/>
            </a:pPr>
            <a:endParaRPr lang="en-US"/>
          </a:p>
          <a:p>
            <a:pPr marL="0" indent="0">
              <a:buNone/>
            </a:pPr>
            <a:r>
              <a:rPr lang="en-US"/>
              <a:t>I am for the fixed cost rate. The premium that you are overpaying is like insurance. You are betting for the downfall of EURO and rise of their yields. If am I taking the mortgage on 10+ years.</a:t>
            </a:r>
          </a:p>
          <a:p>
            <a:pPr marL="0" indent="0">
              <a:buNone/>
            </a:pPr>
            <a:endParaRPr lang="en-US"/>
          </a:p>
          <a:p>
            <a:pPr marL="0" indent="0">
              <a:buNone/>
            </a:pPr>
            <a:r>
              <a:rPr lang="en-US"/>
              <a:t>Because money now is worth more than in the future, take lowest down payment possible. In Serbia is 20% and sometimes 10%.</a:t>
            </a:r>
          </a:p>
          <a:p>
            <a:pPr marL="0" indent="0">
              <a:buNone/>
            </a:pPr>
            <a:endParaRPr lang="en-US"/>
          </a:p>
          <a:p>
            <a:pPr marL="0" indent="0">
              <a:buNone/>
            </a:pPr>
            <a:r>
              <a:rPr lang="en-US"/>
              <a:t>Allocate more than 35% of your income for repayment of the house.</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299059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Let's assume that 1000 EUR per month is enough to live. This means to have yield 12k per year.</a:t>
            </a:r>
          </a:p>
          <a:p>
            <a:pPr marL="0" lvl="0" indent="0" algn="l">
              <a:spcBef>
                <a:spcPts val="0"/>
              </a:spcBef>
              <a:spcAft>
                <a:spcPts val="0"/>
              </a:spcAft>
              <a:buNone/>
            </a:pPr>
            <a:endParaRPr lang="en-US"/>
          </a:p>
          <a:p>
            <a:pPr marL="0" indent="0">
              <a:buNone/>
            </a:pPr>
            <a:r>
              <a:rPr lang="en-US"/>
              <a:t>And to take highly debatable withdraw rate of 4% this gives us 300k as our target. If you have this amount of money and it produces 4% yield you are financial independent.</a:t>
            </a:r>
          </a:p>
          <a:p>
            <a:pPr marL="0" lvl="0" indent="0" algn="l">
              <a:spcBef>
                <a:spcPts val="0"/>
              </a:spcBef>
              <a:spcAft>
                <a:spcPts val="0"/>
              </a:spcAft>
              <a:buNone/>
            </a:pPr>
            <a:endParaRPr lang="en-US"/>
          </a:p>
          <a:p>
            <a:pPr marL="0" indent="0">
              <a:buNone/>
            </a:pPr>
            <a:r>
              <a:rPr lang="en-US"/>
              <a:t>Let's see how to get there! Where to invest, how and why. </a:t>
            </a:r>
          </a:p>
          <a:p>
            <a:pPr marL="0" lvl="0" indent="0" algn="l">
              <a:spcBef>
                <a:spcPts val="0"/>
              </a:spcBef>
              <a:spcAft>
                <a:spcPts val="0"/>
              </a:spcAft>
              <a:buNone/>
            </a:pPr>
            <a:endParaRPr lang="en-US"/>
          </a:p>
          <a:p>
            <a:pPr marL="0" indent="0">
              <a:buNone/>
            </a:pPr>
            <a:r>
              <a:rPr lang="en-US"/>
              <a:t>Note, I am not counting on any help from the government. Zero. And if I could I would cut the pension system government intake I would.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9547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This is the graph of Down Jones industrial average index from the last 100 years. This graph is inflation adjusted for each year. </a:t>
            </a:r>
          </a:p>
          <a:p>
            <a:pPr marL="0" indent="0">
              <a:buNone/>
            </a:pPr>
            <a:endParaRPr lang="en-US"/>
          </a:p>
          <a:p>
            <a:pPr marL="0" indent="0">
              <a:buNone/>
            </a:pPr>
            <a:r>
              <a:rPr lang="en-US"/>
              <a:t>What do you see? Lines always go up if you timeframe is long enough! </a:t>
            </a:r>
          </a:p>
          <a:p>
            <a:pPr marL="0" indent="0">
              <a:buNone/>
            </a:pPr>
            <a:endParaRPr lang="en-US"/>
          </a:p>
          <a:p>
            <a:pPr marL="0" indent="0">
              <a:buNone/>
            </a:pPr>
            <a:r>
              <a:rPr lang="en-US"/>
              <a:t>What is index? A collection of stocks that are in the basket and total value is calculated. </a:t>
            </a:r>
          </a:p>
          <a:p>
            <a:pPr marL="0" indent="0">
              <a:buNone/>
            </a:pPr>
            <a:endParaRPr lang="en-US"/>
          </a:p>
          <a:p>
            <a:pPr marL="0" indent="0">
              <a:buNone/>
            </a:pPr>
            <a:r>
              <a:rPr lang="en-US"/>
              <a:t>Investing in the broad stock market is betting on the capitalism to produce and sell more goods and services! </a:t>
            </a:r>
          </a:p>
          <a:p>
            <a:pPr marL="0" indent="0">
              <a:buNone/>
            </a:pPr>
            <a:endParaRPr lang="en-US"/>
          </a:p>
          <a:p>
            <a:pPr marL="0" indent="0">
              <a:buNone/>
            </a:pPr>
            <a:r>
              <a:rPr lang="en-US"/>
              <a:t>Do you see gray areas? There are the crisis. This is the big recession right here. This is 2008 and this is COVID.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09552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84f0aef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84f0aef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a:t>Again and again, assets are rising in prices faster than inflation in the long run.</a:t>
            </a:r>
          </a:p>
          <a:p>
            <a:pPr marL="0" indent="0">
              <a:buNone/>
            </a:pPr>
            <a:endParaRPr lang="en-GB"/>
          </a:p>
          <a:p>
            <a:pPr marL="0" indent="0">
              <a:buNone/>
            </a:pPr>
            <a:r>
              <a:rPr lang="en-GB"/>
              <a:t>S&amp;P created ~6% real return, after the inflation. Some year doble digit returns, some doble digits fails. But in the long run.</a:t>
            </a:r>
          </a:p>
          <a:p>
            <a:pPr marL="0" indent="0">
              <a:buNone/>
            </a:pPr>
            <a:endParaRPr lang="en-GB"/>
          </a:p>
          <a:p>
            <a:pPr marL="0" indent="0">
              <a:buNone/>
            </a:pPr>
            <a:r>
              <a:rPr lang="en-GB"/>
              <a:t>If you are an investor in S&amp;P 500 you are betting on strong US economy and US dollar.</a:t>
            </a:r>
          </a:p>
          <a:p>
            <a:pPr marL="0" indent="0">
              <a:buNone/>
            </a:pPr>
            <a:endParaRPr lang="en-GB"/>
          </a:p>
          <a:p>
            <a:pPr marL="0" indent="0">
              <a:buNone/>
            </a:pPr>
            <a:r>
              <a:rPr lang="en-US"/>
              <a:t>You have seen 2 great examples how stock market is performing in the long run. If you take the world stock market the result will be a little lower but still trending upwards. Note, these calculate 2 falls to 0, communism in Russia and China. </a:t>
            </a:r>
            <a:endParaRPr lang="en-GB"/>
          </a:p>
          <a:p>
            <a:pPr marL="0" indent="0">
              <a:buNone/>
            </a:pPr>
            <a:endParaRPr lang="en-GB"/>
          </a:p>
          <a:p>
            <a:pPr marL="0" indent="0">
              <a:buNone/>
            </a:pPr>
            <a:endParaRPr lang="en-GB"/>
          </a:p>
        </p:txBody>
      </p:sp>
    </p:spTree>
    <p:extLst>
      <p:ext uri="{BB962C8B-B14F-4D97-AF65-F5344CB8AC3E}">
        <p14:creationId xmlns:p14="http://schemas.microsoft.com/office/powerpoint/2010/main" val="2824339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Meet John Bogle, dead but still influential founder of Vanguard. </a:t>
            </a:r>
          </a:p>
          <a:p>
            <a:pPr marL="0" indent="0">
              <a:buNone/>
            </a:pPr>
            <a:endParaRPr lang="en-US"/>
          </a:p>
          <a:p>
            <a:pPr marL="0" indent="0">
              <a:buNone/>
            </a:pPr>
            <a:r>
              <a:rPr lang="en-US"/>
              <a:t>He was an enabler for common people to invest in the index via Vangard's funds. He was relentless in cutting costs as he stated - rock bottom. </a:t>
            </a:r>
          </a:p>
          <a:p>
            <a:pPr marL="0" indent="0">
              <a:buNone/>
            </a:pPr>
            <a:endParaRPr lang="en-US"/>
          </a:p>
          <a:p>
            <a:pPr marL="0" indent="0">
              <a:buNone/>
            </a:pPr>
            <a:r>
              <a:rPr lang="en-US"/>
              <a:t>He fought so that his investors are the owners of Vanguard and he and his people are working for the owners. </a:t>
            </a:r>
          </a:p>
          <a:p>
            <a:pPr marL="0" indent="0">
              <a:buNone/>
            </a:pPr>
            <a:endParaRPr lang="en-US"/>
          </a:p>
          <a:p>
            <a:pPr marL="0" indent="0">
              <a:buNone/>
            </a:pPr>
            <a:r>
              <a:rPr lang="en-US"/>
              <a:t>John Bogle wanted to eliminate fees as much as possible so that he can bring more yields to the investor.</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451045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buNone/>
            </a:pPr>
            <a:r>
              <a:rPr lang="en-US"/>
              <a:t>This is a little </a:t>
            </a:r>
            <a:r>
              <a:rPr lang="en-US" err="1"/>
              <a:t>backtest</a:t>
            </a:r>
            <a:r>
              <a:rPr lang="en-US"/>
              <a:t> to showoff can you estimate how much money can be created in the span of 17 years. Initial one-off amount is 5000 EURs and recurrent is 1000 EURs every 3 months. 30 EUR is cost of the broker.</a:t>
            </a:r>
          </a:p>
          <a:p>
            <a:pPr marL="0" indent="0">
              <a:buNone/>
            </a:pPr>
            <a:endParaRPr lang="en-US"/>
          </a:p>
          <a:p>
            <a:pPr marL="0" indent="0">
              <a:buNone/>
            </a:pPr>
            <a:r>
              <a:rPr lang="en-US"/>
              <a:t>Fund is Vanguard ETF, ETF is Exchange traded fund, which is accumulating all the dividends. It has around ~3600 companies across the all geographical region and industry sectors.</a:t>
            </a:r>
          </a:p>
          <a:p>
            <a:pPr marL="0" indent="0">
              <a:buNone/>
            </a:pPr>
            <a:r>
              <a:rPr lang="en-US"/>
              <a:t>This is maximum dispersion of the risk. If the company is bad </a:t>
            </a:r>
            <a:r>
              <a:rPr lang="en-US" err="1"/>
              <a:t>bu</a:t>
            </a:r>
            <a:r>
              <a:rPr lang="en-US"/>
              <a:t> FTSE standards it is replaced. You do not need to worry dragging losers. </a:t>
            </a:r>
          </a:p>
          <a:p>
            <a:pPr marL="0" indent="0">
              <a:buNone/>
            </a:pPr>
            <a:endParaRPr lang="en-US"/>
          </a:p>
          <a:p>
            <a:pPr marL="0" indent="0">
              <a:buNone/>
            </a:pPr>
            <a:r>
              <a:rPr lang="en-US"/>
              <a:t>How much money will be in the portfolio?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069762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buNone/>
            </a:pPr>
            <a:r>
              <a:rPr lang="en-US"/>
              <a:t>193988 EUR as of creation of this presentation. This is world's 8th wonder – compounding interest. Humans are bad at imagining the exp. </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483622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let's return to the example of a person that wants 12.000 EUR per year. And it has 1225 EUR per month as average programmer salary in Serbia from 2021.</a:t>
            </a:r>
          </a:p>
          <a:p>
            <a:pPr marL="0" indent="0">
              <a:buNone/>
            </a:pPr>
            <a:endParaRPr lang="en-US"/>
          </a:p>
          <a:p>
            <a:pPr marL="0" indent="0">
              <a:buNone/>
            </a:pPr>
            <a:r>
              <a:rPr lang="en-US"/>
              <a:t>It will take someone ~39 years to retire at the current rate.</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256531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So, let's return to the example of a person that wants 8.000 EUR per year with the same start. This waiting time is cut in half.</a:t>
            </a:r>
          </a:p>
          <a:p>
            <a:pPr marL="0" indent="0">
              <a:buNone/>
            </a:pPr>
            <a:endParaRPr lang="en-US"/>
          </a:p>
          <a:p>
            <a:pPr marL="0" indent="0">
              <a:buNone/>
            </a:pPr>
            <a:r>
              <a:rPr lang="en-US"/>
              <a:t>So, this is a story of both offence / income, defense or saving. Saving rate is the most important thing here no matter the income. </a:t>
            </a:r>
          </a:p>
          <a:p>
            <a:pPr marL="0" indent="0">
              <a:buNone/>
            </a:pPr>
            <a:endParaRPr lang="en-US"/>
          </a:p>
          <a:p>
            <a:pPr marL="0" indent="0">
              <a:buNone/>
            </a:pPr>
            <a:r>
              <a:rPr lang="en-US"/>
              <a:t>Savings rate, paying yourself first, tracking spending, controlling the expenses budget,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285485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DISCLAMER!</a:t>
            </a:r>
          </a:p>
          <a:p>
            <a:pPr marL="0" lvl="0" indent="0" algn="l" rtl="0">
              <a:spcBef>
                <a:spcPts val="0"/>
              </a:spcBef>
              <a:spcAft>
                <a:spcPts val="0"/>
              </a:spcAft>
              <a:buNone/>
            </a:pPr>
            <a:endParaRPr/>
          </a:p>
        </p:txBody>
      </p:sp>
    </p:spTree>
    <p:extLst>
      <p:ext uri="{BB962C8B-B14F-4D97-AF65-F5344CB8AC3E}">
        <p14:creationId xmlns:p14="http://schemas.microsoft.com/office/powerpoint/2010/main" val="4209548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253203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2750338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extLst>
      <p:ext uri="{BB962C8B-B14F-4D97-AF65-F5344CB8AC3E}">
        <p14:creationId xmlns:p14="http://schemas.microsoft.com/office/powerpoint/2010/main" val="3321335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385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1a585f0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1a585f0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791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3956404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1a585f0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1a585f0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1a585f0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1a585f0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9aeb4e16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9aeb4e16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1a585f0d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1a585f0d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1a585f0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1a585f0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Goal of this lecture is to show to the audience that financial literacy is like driving a car.</a:t>
            </a:r>
          </a:p>
          <a:p>
            <a:pPr marL="0" lvl="0" indent="0" algn="l" rtl="0">
              <a:spcBef>
                <a:spcPts val="0"/>
              </a:spcBef>
              <a:spcAft>
                <a:spcPts val="0"/>
              </a:spcAft>
              <a:buNone/>
            </a:pPr>
            <a:endParaRPr lang="en-US"/>
          </a:p>
          <a:p>
            <a:pPr marL="0" lvl="0" indent="0" algn="l" rtl="0">
              <a:spcBef>
                <a:spcPts val="0"/>
              </a:spcBef>
              <a:spcAft>
                <a:spcPts val="0"/>
              </a:spcAft>
              <a:buNone/>
            </a:pPr>
            <a:r>
              <a:rPr lang="en-US"/>
              <a:t>You need little bit of theory a little bit of practice and in a few months, it will come natural to you.</a:t>
            </a:r>
          </a:p>
          <a:p>
            <a:pPr marL="0" lvl="0" indent="0" algn="l" rtl="0">
              <a:spcBef>
                <a:spcPts val="0"/>
              </a:spcBef>
              <a:spcAft>
                <a:spcPts val="0"/>
              </a:spcAft>
              <a:buNone/>
            </a:pPr>
            <a:endParaRPr lang="en-US"/>
          </a:p>
          <a:p>
            <a:pPr marL="0" lvl="0" indent="0" algn="l" rtl="0">
              <a:spcBef>
                <a:spcPts val="0"/>
              </a:spcBef>
              <a:spcAft>
                <a:spcPts val="0"/>
              </a:spcAft>
              <a:buNone/>
            </a:pPr>
            <a:r>
              <a:rPr lang="en-US"/>
              <a:t>This lecture should cover both resources gap and guidance gap</a:t>
            </a:r>
          </a:p>
          <a:p>
            <a:pPr marL="0" lvl="0" indent="0" algn="l" rtl="0">
              <a:spcBef>
                <a:spcPts val="0"/>
              </a:spcBef>
              <a:spcAft>
                <a:spcPts val="0"/>
              </a:spcAft>
              <a:buNone/>
            </a:pPr>
            <a:endParaRPr lang="en-US"/>
          </a:p>
          <a:p>
            <a:pPr marL="0" indent="0">
              <a:buNone/>
            </a:pPr>
            <a:r>
              <a:rPr lang="en-US"/>
              <a:t>You do not have to believe me, just keep an open mind to an idea.</a:t>
            </a:r>
          </a:p>
          <a:p>
            <a:pPr marL="0" indent="0">
              <a:buNone/>
            </a:pPr>
            <a:endParaRPr lang="en-US"/>
          </a:p>
          <a:p>
            <a:pPr marL="0" indent="0">
              <a:buNone/>
            </a:pPr>
            <a:r>
              <a:rPr lang="en-US"/>
              <a:t>Do you have control over money or other way around?</a:t>
            </a:r>
          </a:p>
        </p:txBody>
      </p:sp>
    </p:spTree>
    <p:extLst>
      <p:ext uri="{BB962C8B-B14F-4D97-AF65-F5344CB8AC3E}">
        <p14:creationId xmlns:p14="http://schemas.microsoft.com/office/powerpoint/2010/main" val="3956480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84f0aef1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84f0aef1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d9aeb4e163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d9aeb4e163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1a585f0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1a585f0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9aeb4e163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9aeb4e163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1a585f0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1a585f0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1a585f0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1a585f0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My wife got a job in financial sector in their IT branch. As the part of their onboarding, they watch financial news to hear how it all looks.</a:t>
            </a:r>
          </a:p>
          <a:p>
            <a:pPr marL="0" lvl="0" indent="0" algn="l" rtl="0">
              <a:spcBef>
                <a:spcPts val="0"/>
              </a:spcBef>
              <a:spcAft>
                <a:spcPts val="0"/>
              </a:spcAft>
              <a:buNone/>
            </a:pPr>
            <a:endParaRPr lang="en-US"/>
          </a:p>
          <a:p>
            <a:pPr marL="0" indent="0">
              <a:buNone/>
            </a:pPr>
            <a:r>
              <a:rPr lang="en-US"/>
              <a:t>I didn’t understand a single thing. 0 zero de nada, nothing and a got interested to learn more and this was 4 years ago, and I am still learning to this day</a:t>
            </a:r>
          </a:p>
          <a:p>
            <a:pPr marL="0" lvl="0" indent="0" algn="l" rtl="0">
              <a:spcBef>
                <a:spcPts val="0"/>
              </a:spcBef>
              <a:spcAft>
                <a:spcPts val="0"/>
              </a:spcAft>
              <a:buNone/>
            </a:pPr>
            <a:endParaRPr lang="en-US"/>
          </a:p>
          <a:p>
            <a:pPr marL="0" lvl="0" indent="0" algn="l" rtl="0">
              <a:spcBef>
                <a:spcPts val="0"/>
              </a:spcBef>
              <a:spcAft>
                <a:spcPts val="0"/>
              </a:spcAft>
              <a:buNone/>
            </a:pPr>
            <a:r>
              <a:rPr lang="en-US"/>
              <a:t>I wanted to be rich in that moment and that lead me to the dark path. Trying to get rich without clear vision and solid foundation.</a:t>
            </a:r>
            <a:endParaRPr/>
          </a:p>
        </p:txBody>
      </p:sp>
    </p:spTree>
    <p:extLst>
      <p:ext uri="{BB962C8B-B14F-4D97-AF65-F5344CB8AC3E}">
        <p14:creationId xmlns:p14="http://schemas.microsoft.com/office/powerpoint/2010/main" val="3845834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9aeb4e163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9aeb4e163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What is your rich life?</a:t>
            </a:r>
            <a:r>
              <a:rPr lang="en-US"/>
              <a:t> [ Ask audience ] Think about it.</a:t>
            </a:r>
          </a:p>
          <a:p>
            <a:pPr marL="0" lvl="0" indent="0" algn="l" rtl="0">
              <a:spcBef>
                <a:spcPts val="0"/>
              </a:spcBef>
              <a:spcAft>
                <a:spcPts val="0"/>
              </a:spcAft>
              <a:buNone/>
            </a:pPr>
            <a:endParaRPr lang="en-US"/>
          </a:p>
          <a:p>
            <a:pPr marL="0" indent="0">
              <a:buNone/>
            </a:pPr>
            <a:r>
              <a:rPr lang="en-US"/>
              <a:t>Having 1 M Euros? 10 M Euros? Lambo? 3 homes?</a:t>
            </a:r>
          </a:p>
          <a:p>
            <a:pPr marL="0" lvl="0" indent="0" algn="l" rtl="0">
              <a:spcBef>
                <a:spcPts val="0"/>
              </a:spcBef>
              <a:spcAft>
                <a:spcPts val="0"/>
              </a:spcAft>
              <a:buNone/>
            </a:pPr>
            <a:endParaRPr lang="en-US"/>
          </a:p>
          <a:p>
            <a:pPr marL="0" lvl="0" indent="0" algn="l" rtl="0">
              <a:spcBef>
                <a:spcPts val="0"/>
              </a:spcBef>
              <a:spcAft>
                <a:spcPts val="0"/>
              </a:spcAft>
              <a:buNone/>
            </a:pPr>
            <a:r>
              <a:rPr lang="en-US"/>
              <a:t>Rich life is about context</a:t>
            </a:r>
          </a:p>
          <a:p>
            <a:pPr marL="0" lvl="0" indent="0" algn="l" rtl="0">
              <a:spcBef>
                <a:spcPts val="0"/>
              </a:spcBef>
              <a:spcAft>
                <a:spcPts val="0"/>
              </a:spcAft>
              <a:buNone/>
            </a:pPr>
            <a:endParaRPr lang="en-US"/>
          </a:p>
          <a:p>
            <a:pPr marL="0" indent="0">
              <a:buNone/>
            </a:pPr>
            <a:r>
              <a:rPr lang="en-US"/>
              <a:t>When I was a student on a public scholarship for me then rich life is ability to by food outside cantina and to take a taxi any time I whished for.</a:t>
            </a:r>
          </a:p>
          <a:p>
            <a:pPr marL="0" lvl="0" indent="0" algn="l" rtl="0">
              <a:spcBef>
                <a:spcPts val="0"/>
              </a:spcBef>
              <a:spcAft>
                <a:spcPts val="0"/>
              </a:spcAft>
              <a:buNone/>
            </a:pPr>
            <a:endParaRPr lang="en-US"/>
          </a:p>
          <a:p>
            <a:pPr marL="0" lvl="0" indent="0" algn="l" rtl="0">
              <a:spcBef>
                <a:spcPts val="0"/>
              </a:spcBef>
              <a:spcAft>
                <a:spcPts val="0"/>
              </a:spcAft>
              <a:buNone/>
            </a:pPr>
            <a:r>
              <a:rPr lang="en-US"/>
              <a:t>Now? </a:t>
            </a:r>
          </a:p>
          <a:p>
            <a:pPr marL="0" lvl="0" indent="0" algn="l" rtl="0">
              <a:spcBef>
                <a:spcPts val="0"/>
              </a:spcBef>
              <a:spcAft>
                <a:spcPts val="0"/>
              </a:spcAft>
              <a:buNone/>
            </a:pPr>
            <a:endParaRPr lang="en-US"/>
          </a:p>
          <a:p>
            <a:pPr marL="0" lvl="0" indent="0" algn="l" rtl="0">
              <a:spcBef>
                <a:spcPts val="0"/>
              </a:spcBef>
              <a:spcAft>
                <a:spcPts val="0"/>
              </a:spcAft>
              <a:buNone/>
            </a:pPr>
            <a:r>
              <a:rPr lang="en-US"/>
              <a:t>My rich life consists of having financial impendence, boardgame shop and Build Space an accelerator for hardware based startups on Balkan.</a:t>
            </a:r>
          </a:p>
          <a:p>
            <a:pPr marL="0" indent="0">
              <a:buNone/>
            </a:pPr>
            <a:r>
              <a:rPr lang="en-US"/>
              <a:t>My wife’s rich life is different, instead of Build Space add having freedom to be with kids and to open up publishing and translation office similar to Booka / </a:t>
            </a:r>
            <a:r>
              <a:rPr lang="en-US" err="1"/>
              <a:t>Geopoetika</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a:t>These goals change over time and should questioned from time to time with your self and your partner. </a:t>
            </a:r>
          </a:p>
          <a:p>
            <a:pPr marL="0" lvl="0" indent="0" algn="l" rtl="0">
              <a:spcBef>
                <a:spcPts val="0"/>
              </a:spcBef>
              <a:spcAft>
                <a:spcPts val="0"/>
              </a:spcAft>
              <a:buNone/>
            </a:pPr>
            <a:endParaRPr lang="en-US"/>
          </a:p>
          <a:p>
            <a:pPr marL="0" indent="0">
              <a:buNone/>
            </a:pPr>
            <a:r>
              <a:rPr lang="en-US"/>
              <a:t>Goals are upper limiters on enough.</a:t>
            </a:r>
          </a:p>
          <a:p>
            <a:pPr marL="0" indent="0">
              <a:buNone/>
            </a:pPr>
            <a:endParaRPr lang="en-US"/>
          </a:p>
          <a:p>
            <a:pPr marL="0" indent="0">
              <a:buNone/>
            </a:pPr>
            <a:r>
              <a:rPr lang="en-US"/>
              <a:t> Let’s find out how much is enough </a:t>
            </a:r>
            <a:endParaRPr/>
          </a:p>
        </p:txBody>
      </p:sp>
    </p:spTree>
    <p:extLst>
      <p:ext uri="{BB962C8B-B14F-4D97-AF65-F5344CB8AC3E}">
        <p14:creationId xmlns:p14="http://schemas.microsoft.com/office/powerpoint/2010/main" val="299279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 have mentioned financial independence as one of my motives in my rich life.</a:t>
            </a:r>
          </a:p>
          <a:p>
            <a:pPr marL="0" lvl="0" indent="0" algn="l" rtl="0">
              <a:spcBef>
                <a:spcPts val="0"/>
              </a:spcBef>
              <a:spcAft>
                <a:spcPts val="0"/>
              </a:spcAft>
              <a:buNone/>
            </a:pPr>
            <a:endParaRPr lang="en-US"/>
          </a:p>
          <a:p>
            <a:pPr marL="0" lvl="0" indent="0" algn="l" rtl="0">
              <a:spcBef>
                <a:spcPts val="0"/>
              </a:spcBef>
              <a:spcAft>
                <a:spcPts val="0"/>
              </a:spcAft>
              <a:buNone/>
            </a:pPr>
            <a:r>
              <a:rPr lang="en-US"/>
              <a:t>How much money per month is enough for you to meet your needs? Effort free </a:t>
            </a:r>
          </a:p>
          <a:p>
            <a:pPr marL="0" lvl="0" indent="0" algn="l" rtl="0">
              <a:spcBef>
                <a:spcPts val="0"/>
              </a:spcBef>
              <a:spcAft>
                <a:spcPts val="0"/>
              </a:spcAft>
              <a:buNone/>
            </a:pPr>
            <a:endParaRPr lang="en-US"/>
          </a:p>
          <a:p>
            <a:pPr marL="0" lvl="0" indent="0" algn="l" rtl="0">
              <a:spcBef>
                <a:spcPts val="0"/>
              </a:spcBef>
              <a:spcAft>
                <a:spcPts val="0"/>
              </a:spcAft>
              <a:buNone/>
            </a:pPr>
            <a:r>
              <a:rPr lang="en-US"/>
              <a:t>Financial independence is position where you do not think about the money. Some people are not independent with 120.000 EUR yearly salary, and some are independent with 10.000 EUR yearly salary. </a:t>
            </a:r>
          </a:p>
          <a:p>
            <a:pPr marL="0" lvl="0" indent="0" algn="l" rtl="0">
              <a:spcBef>
                <a:spcPts val="0"/>
              </a:spcBef>
              <a:spcAft>
                <a:spcPts val="0"/>
              </a:spcAft>
              <a:buNone/>
            </a:pPr>
            <a:endParaRPr lang="en-US"/>
          </a:p>
          <a:p>
            <a:pPr marL="0" lvl="0" indent="0" algn="l" rtl="0">
              <a:spcBef>
                <a:spcPts val="0"/>
              </a:spcBef>
              <a:spcAft>
                <a:spcPts val="0"/>
              </a:spcAft>
              <a:buNone/>
            </a:pPr>
            <a:r>
              <a:rPr lang="en-US"/>
              <a:t>That is why is important to have clear drive and vision what to do when you get there.</a:t>
            </a:r>
          </a:p>
          <a:p>
            <a:pPr marL="0" lvl="0" indent="0" algn="l" rtl="0">
              <a:spcBef>
                <a:spcPts val="0"/>
              </a:spcBef>
              <a:spcAft>
                <a:spcPts val="0"/>
              </a:spcAft>
              <a:buNone/>
            </a:pPr>
            <a:endParaRPr lang="en-US"/>
          </a:p>
          <a:p>
            <a:pPr marL="0" lvl="0" indent="0" algn="l" rtl="0">
              <a:spcBef>
                <a:spcPts val="0"/>
              </a:spcBef>
              <a:spcAft>
                <a:spcPts val="0"/>
              </a:spcAft>
              <a:buNone/>
            </a:pPr>
            <a:r>
              <a:rPr lang="en-US"/>
              <a:t>Determination of it sound easy but in reality ~80% of people fail this very first step. </a:t>
            </a:r>
            <a:br>
              <a:rPr lang="en-US"/>
            </a:br>
            <a:br>
              <a:rPr lang="en-US"/>
            </a:b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63488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most fundamental and most painful point.</a:t>
            </a:r>
          </a:p>
          <a:p>
            <a:pPr marL="0" lvl="0" indent="0" algn="l" rtl="0">
              <a:spcBef>
                <a:spcPts val="0"/>
              </a:spcBef>
              <a:spcAft>
                <a:spcPts val="0"/>
              </a:spcAft>
              <a:buNone/>
            </a:pPr>
            <a:endParaRPr lang="en-US"/>
          </a:p>
          <a:p>
            <a:pPr marL="0" lvl="0" indent="0" algn="l" rtl="0">
              <a:spcBef>
                <a:spcPts val="0"/>
              </a:spcBef>
              <a:spcAft>
                <a:spcPts val="0"/>
              </a:spcAft>
              <a:buNone/>
            </a:pPr>
            <a:r>
              <a:rPr lang="en-US"/>
              <a:t>How do we know how much is enough if we are not measuring it? – By tracking each expense that enters the household.</a:t>
            </a:r>
          </a:p>
          <a:p>
            <a:pPr marL="0" lvl="0" indent="0" algn="l" rtl="0">
              <a:spcBef>
                <a:spcPts val="0"/>
              </a:spcBef>
              <a:spcAft>
                <a:spcPts val="0"/>
              </a:spcAft>
              <a:buNone/>
            </a:pPr>
            <a:r>
              <a:rPr lang="en-US"/>
              <a:t>In the first 3 months only tracking expenses. No shame no guilt no buts.</a:t>
            </a:r>
          </a:p>
          <a:p>
            <a:pPr marL="0" indent="0">
              <a:buNone/>
            </a:pPr>
            <a:r>
              <a:rPr lang="en-US"/>
              <a:t>10 RSD for the box of tissues – it is all tracked!</a:t>
            </a:r>
          </a:p>
          <a:p>
            <a:pPr marL="0" indent="0">
              <a:buNone/>
            </a:pPr>
            <a:endParaRPr lang="en-US"/>
          </a:p>
          <a:p>
            <a:pPr marL="0" lvl="0" indent="0" algn="l" rtl="0">
              <a:spcBef>
                <a:spcPts val="0"/>
              </a:spcBef>
              <a:spcAft>
                <a:spcPts val="0"/>
              </a:spcAft>
              <a:buNone/>
            </a:pPr>
            <a:r>
              <a:rPr lang="en-US"/>
              <a:t>In around ~89 days of tracking proved to be where habit is created.</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34153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After getting tracking, now comes the reality that there are leaks everywhere</a:t>
            </a:r>
          </a:p>
          <a:p>
            <a:pPr marL="0" lvl="0" indent="0" algn="l" rtl="0">
              <a:spcBef>
                <a:spcPts val="0"/>
              </a:spcBef>
              <a:spcAft>
                <a:spcPts val="0"/>
              </a:spcAft>
              <a:buNone/>
            </a:pPr>
            <a:r>
              <a:rPr lang="en-US"/>
              <a:t>And you probably need a budget </a:t>
            </a: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You can use paper, excel, Google Sheets template, YNAB app, jars, envelopes. I personally use Google Sheet templates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Just keep the expenses under control because saving comes before investing.</a:t>
            </a:r>
          </a:p>
          <a:p>
            <a:pPr marL="0" marR="0" lvl="0" indent="0" algn="l" defTabSz="914400">
              <a:lnSpc>
                <a:spcPct val="100000"/>
              </a:lnSpc>
              <a:spcBef>
                <a:spcPts val="0"/>
              </a:spcBef>
              <a:spcAft>
                <a:spcPts val="0"/>
              </a:spcAft>
              <a:buSzPts val="1100"/>
              <a:buFont typeface="Arial"/>
              <a:buNone/>
              <a:tabLst/>
              <a:defRPr/>
            </a:pPr>
            <a:endParaRPr lang="en-US"/>
          </a:p>
          <a:p>
            <a:pPr marL="0" indent="0">
              <a:buNone/>
              <a:defRPr/>
            </a:pPr>
            <a:r>
              <a:rPr lang="en-US"/>
              <a:t>Each money unit is like a soldier in your Army. And Army is not stationary! </a:t>
            </a:r>
          </a:p>
          <a:p>
            <a:pPr marL="0" indent="0">
              <a:buNone/>
              <a:defRPr/>
            </a:pPr>
            <a:endParaRPr lang="en-US"/>
          </a:p>
          <a:p>
            <a:pPr marL="0" indent="0">
              <a:buNone/>
              <a:defRPr/>
            </a:pPr>
            <a:r>
              <a:rPr lang="en-US"/>
              <a:t>Other option is to pay your self first.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179487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1a585f0d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1a585f0d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Emergency fund is there to cover 6 months of unexpected events.  - Story about broken heating and 378$</a:t>
            </a:r>
          </a:p>
          <a:p>
            <a:pPr marL="0" lvl="0" indent="0" algn="l" rtl="0">
              <a:spcBef>
                <a:spcPts val="0"/>
              </a:spcBef>
              <a:spcAft>
                <a:spcPts val="0"/>
              </a:spcAft>
              <a:buNone/>
            </a:pPr>
            <a:endParaRPr lang="en-US"/>
          </a:p>
          <a:p>
            <a:pPr marL="0" lvl="0" indent="0" algn="l" rtl="0">
              <a:spcBef>
                <a:spcPts val="0"/>
              </a:spcBef>
              <a:spcAft>
                <a:spcPts val="0"/>
              </a:spcAft>
              <a:buNone/>
            </a:pPr>
            <a:r>
              <a:rPr lang="en-US"/>
              <a:t>To budget how much, you are saving towards this. After it is created, only budget refills when needed.</a:t>
            </a:r>
          </a:p>
          <a:p>
            <a:pPr marL="0" lvl="0" indent="0" algn="l" rtl="0">
              <a:spcBef>
                <a:spcPts val="0"/>
              </a:spcBef>
              <a:spcAft>
                <a:spcPts val="0"/>
              </a:spcAft>
              <a:buNone/>
            </a:pPr>
            <a:endParaRPr lang="en-US"/>
          </a:p>
          <a:p>
            <a:pPr marL="0" indent="0">
              <a:buNone/>
            </a:pPr>
            <a:r>
              <a:rPr lang="en-US"/>
              <a:t>Debt elimination is elimination of high interest credit card debt – this is rather rare problem in Balkan but for completion. See Avalanche method and Snowball method.</a:t>
            </a:r>
          </a:p>
          <a:p>
            <a:pPr marL="0" lvl="0" indent="0" algn="l" rtl="0">
              <a:spcBef>
                <a:spcPts val="0"/>
              </a:spcBef>
              <a:spcAft>
                <a:spcPts val="0"/>
              </a:spcAft>
              <a:buNone/>
            </a:pPr>
            <a:endParaRPr lang="en-US"/>
          </a:p>
          <a:p>
            <a:pPr marL="0" lvl="0" indent="0" algn="l" rtl="0">
              <a:spcBef>
                <a:spcPts val="0"/>
              </a:spcBef>
              <a:spcAft>
                <a:spcPts val="0"/>
              </a:spcAft>
              <a:buNone/>
            </a:pPr>
            <a:r>
              <a:rPr lang="en-US"/>
              <a:t>Targeted funds are saving for Holidays, yearly car registration, yearly tax, gifts …</a:t>
            </a:r>
          </a:p>
          <a:p>
            <a:pPr marL="0" lvl="0" indent="0" algn="l" rtl="0">
              <a:spcBef>
                <a:spcPts val="0"/>
              </a:spcBef>
              <a:spcAft>
                <a:spcPts val="0"/>
              </a:spcAft>
              <a:buNone/>
            </a:pPr>
            <a:endParaRPr lang="en-US"/>
          </a:p>
          <a:p>
            <a:pPr marL="0" lvl="0" indent="0" algn="l" rtl="0">
              <a:spcBef>
                <a:spcPts val="0"/>
              </a:spcBef>
              <a:spcAft>
                <a:spcPts val="0"/>
              </a:spcAft>
              <a:buNone/>
            </a:pPr>
            <a:r>
              <a:rPr lang="en-US"/>
              <a:t>Best example are my favorite brown shoes which were expensive and I could afford them right away but it was not in the budget. 7 months of saving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900097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 name="Google Shape;11;p2"/>
          <p:cNvSpPr txBox="1">
            <a:spLocks noGrp="1"/>
          </p:cNvSpPr>
          <p:nvPr>
            <p:ph type="subTitle" idx="1"/>
          </p:nvPr>
        </p:nvSpPr>
        <p:spPr>
          <a:xfrm>
            <a:off x="311700" y="4604450"/>
            <a:ext cx="5164500" cy="32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Font typeface="Roboto Thin"/>
              <a:buNone/>
              <a:defRPr sz="12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311700" y="4296475"/>
            <a:ext cx="5164500" cy="4509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rgbClr val="FFFFFF"/>
              </a:buClr>
              <a:buSzPts val="1800"/>
              <a:buFont typeface="Roboto"/>
              <a:buNone/>
              <a:defRPr b="1">
                <a:solidFill>
                  <a:srgbClr val="FFFFFF"/>
                </a:solidFill>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pic>
        <p:nvPicPr>
          <p:cNvPr id="14" name="Google Shape;14;p2"/>
          <p:cNvPicPr preferRelativeResize="0"/>
          <p:nvPr/>
        </p:nvPicPr>
        <p:blipFill rotWithShape="1">
          <a:blip r:embed="rId3">
            <a:alphaModFix/>
          </a:blip>
          <a:srcRect l="18136" t="-7689" r="-13138" b="11331"/>
          <a:stretch/>
        </p:blipFill>
        <p:spPr>
          <a:xfrm rot="10800000">
            <a:off x="5650501" y="1"/>
            <a:ext cx="3493499" cy="3543299"/>
          </a:xfrm>
          <a:prstGeom prst="rect">
            <a:avLst/>
          </a:prstGeom>
          <a:noFill/>
          <a:ln>
            <a:noFill/>
          </a:ln>
        </p:spPr>
      </p:pic>
      <p:sp>
        <p:nvSpPr>
          <p:cNvPr id="15" name="Google Shape;15;p2"/>
          <p:cNvSpPr txBox="1">
            <a:spLocks noGrp="1"/>
          </p:cNvSpPr>
          <p:nvPr>
            <p:ph type="ctrTitle"/>
          </p:nvPr>
        </p:nvSpPr>
        <p:spPr>
          <a:xfrm>
            <a:off x="311700" y="1680150"/>
            <a:ext cx="6223200" cy="1313100"/>
          </a:xfrm>
          <a:prstGeom prst="rect">
            <a:avLst/>
          </a:prstGeom>
        </p:spPr>
        <p:txBody>
          <a:bodyPr spcFirstLastPara="1" wrap="square" lIns="91425" tIns="91425" rIns="91425" bIns="91425" anchor="t" anchorCtr="0">
            <a:normAutofit/>
          </a:bodyPr>
          <a:lstStyle>
            <a:lvl1pPr lvl="0">
              <a:spcBef>
                <a:spcPts val="0"/>
              </a:spcBef>
              <a:spcAft>
                <a:spcPts val="0"/>
              </a:spcAft>
              <a:buClr>
                <a:srgbClr val="FFFFFF"/>
              </a:buClr>
              <a:buSzPts val="4600"/>
              <a:buFont typeface="Roboto Light"/>
              <a:buNone/>
              <a:defRPr sz="4600">
                <a:solidFill>
                  <a:srgbClr val="FFFFFF"/>
                </a:solidFill>
                <a:latin typeface="Roboto Light"/>
                <a:ea typeface="Roboto Light"/>
                <a:cs typeface="Roboto Light"/>
                <a:sym typeface="Roboto Light"/>
              </a:defRPr>
            </a:lvl1pPr>
            <a:lvl2pPr lvl="1">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2pPr>
            <a:lvl3pPr lvl="2">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3pPr>
            <a:lvl4pPr lvl="3">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4pPr>
            <a:lvl5pPr lvl="4">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5pPr>
            <a:lvl6pPr lvl="5">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6pPr>
            <a:lvl7pPr lvl="6">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7pPr>
            <a:lvl8pPr lvl="7">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8pPr>
            <a:lvl9pPr lvl="8">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9pPr>
          </a:lstStyle>
          <a:p>
            <a:r>
              <a:rPr lang="en-US"/>
              <a:t>Click to edit Master title style</a:t>
            </a:r>
            <a:endParaRPr/>
          </a:p>
        </p:txBody>
      </p:sp>
      <p:pic>
        <p:nvPicPr>
          <p:cNvPr id="16" name="Google Shape;16;p2"/>
          <p:cNvPicPr preferRelativeResize="0"/>
          <p:nvPr/>
        </p:nvPicPr>
        <p:blipFill>
          <a:blip r:embed="rId4">
            <a:alphaModFix/>
          </a:blip>
          <a:stretch>
            <a:fillRect/>
          </a:stretch>
        </p:blipFill>
        <p:spPr>
          <a:xfrm>
            <a:off x="410250" y="369175"/>
            <a:ext cx="882535" cy="2566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d slide">
  <p:cSld name="TITLE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 name="Google Shape;19;p3"/>
          <p:cNvSpPr txBox="1">
            <a:spLocks noGrp="1"/>
          </p:cNvSpPr>
          <p:nvPr>
            <p:ph type="subTitle" idx="1"/>
          </p:nvPr>
        </p:nvSpPr>
        <p:spPr>
          <a:xfrm>
            <a:off x="311700" y="4604450"/>
            <a:ext cx="5164500" cy="32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Font typeface="Roboto Thin"/>
              <a:buNone/>
              <a:defRPr sz="1200">
                <a:solidFill>
                  <a:srgbClr val="FFFFFF"/>
                </a:solidFill>
                <a:latin typeface="Roboto Thin"/>
                <a:ea typeface="Roboto Thin"/>
                <a:cs typeface="Roboto Thin"/>
                <a:sym typeface="Roboto Thin"/>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r>
              <a:rPr lang="en-US"/>
              <a:t>Click to edit Master subtitle style</a:t>
            </a:r>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 name="Google Shape;21;p3"/>
          <p:cNvSpPr txBox="1">
            <a:spLocks noGrp="1"/>
          </p:cNvSpPr>
          <p:nvPr>
            <p:ph type="ctrTitle"/>
          </p:nvPr>
        </p:nvSpPr>
        <p:spPr>
          <a:xfrm>
            <a:off x="311700" y="1484100"/>
            <a:ext cx="6223200" cy="1313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9pPr>
          </a:lstStyle>
          <a:p>
            <a:r>
              <a:rPr lang="en-US"/>
              <a:t>Click to edit Master title style</a:t>
            </a:r>
            <a:endParaRPr/>
          </a:p>
        </p:txBody>
      </p:sp>
      <p:pic>
        <p:nvPicPr>
          <p:cNvPr id="22" name="Google Shape;22;p3"/>
          <p:cNvPicPr preferRelativeResize="0"/>
          <p:nvPr/>
        </p:nvPicPr>
        <p:blipFill rotWithShape="1">
          <a:blip r:embed="rId3">
            <a:alphaModFix/>
          </a:blip>
          <a:srcRect l="18136" t="-7689" r="-13138" b="11331"/>
          <a:stretch/>
        </p:blipFill>
        <p:spPr>
          <a:xfrm rot="10800000">
            <a:off x="5650501" y="1"/>
            <a:ext cx="3493499" cy="35432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1">
  <p:cSld name="TITLE_1_1">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58437" y="-32875"/>
            <a:ext cx="9260875" cy="5209250"/>
          </a:xfrm>
          <a:prstGeom prst="rect">
            <a:avLst/>
          </a:prstGeom>
          <a:noFill/>
          <a:ln>
            <a:noFill/>
          </a:ln>
        </p:spPr>
      </p:pic>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6" name="Google Shape;26;p4"/>
          <p:cNvSpPr txBox="1">
            <a:spLocks noGrp="1"/>
          </p:cNvSpPr>
          <p:nvPr>
            <p:ph type="ctrTitle"/>
          </p:nvPr>
        </p:nvSpPr>
        <p:spPr>
          <a:xfrm>
            <a:off x="311700" y="1484100"/>
            <a:ext cx="6223200" cy="1313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9pPr>
          </a:lstStyle>
          <a:p>
            <a:r>
              <a:rPr lang="en-US"/>
              <a:t>Click to edit Master title style</a:t>
            </a:r>
            <a:endParaRPr/>
          </a:p>
        </p:txBody>
      </p:sp>
      <p:pic>
        <p:nvPicPr>
          <p:cNvPr id="27" name="Google Shape;27;p4"/>
          <p:cNvPicPr preferRelativeResize="0"/>
          <p:nvPr/>
        </p:nvPicPr>
        <p:blipFill>
          <a:blip r:embed="rId3">
            <a:alphaModFix/>
          </a:blip>
          <a:stretch>
            <a:fillRect/>
          </a:stretch>
        </p:blipFill>
        <p:spPr>
          <a:xfrm>
            <a:off x="8063275" y="4599070"/>
            <a:ext cx="740026" cy="248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d slide 1 1">
  <p:cSld name="TITLE_1_1_1">
    <p:spTree>
      <p:nvGrpSpPr>
        <p:cNvPr id="1" name="Shape 28"/>
        <p:cNvGrpSpPr/>
        <p:nvPr/>
      </p:nvGrpSpPr>
      <p:grpSpPr>
        <a:xfrm>
          <a:off x="0" y="0"/>
          <a:ext cx="0" cy="0"/>
          <a:chOff x="0" y="0"/>
          <a:chExt cx="0" cy="0"/>
        </a:xfrm>
      </p:grpSpPr>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5"/>
          <p:cNvSpPr txBox="1">
            <a:spLocks noGrp="1"/>
          </p:cNvSpPr>
          <p:nvPr>
            <p:ph type="ctrTitle"/>
          </p:nvPr>
        </p:nvSpPr>
        <p:spPr>
          <a:xfrm>
            <a:off x="311700" y="1484100"/>
            <a:ext cx="6223200" cy="1313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9pPr>
          </a:lstStyle>
          <a:p>
            <a:r>
              <a:rPr lang="en-US"/>
              <a:t>Click to edit Master title style</a:t>
            </a:r>
            <a:endParaRPr/>
          </a:p>
        </p:txBody>
      </p:sp>
      <p:pic>
        <p:nvPicPr>
          <p:cNvPr id="31" name="Google Shape;31;p5"/>
          <p:cNvPicPr preferRelativeResize="0"/>
          <p:nvPr/>
        </p:nvPicPr>
        <p:blipFill>
          <a:blip r:embed="rId2">
            <a:alphaModFix/>
          </a:blip>
          <a:stretch>
            <a:fillRect/>
          </a:stretch>
        </p:blipFill>
        <p:spPr>
          <a:xfrm>
            <a:off x="8063275" y="4599070"/>
            <a:ext cx="740026" cy="248050"/>
          </a:xfrm>
          <a:prstGeom prst="rect">
            <a:avLst/>
          </a:prstGeom>
          <a:noFill/>
          <a:ln>
            <a:noFill/>
          </a:ln>
        </p:spPr>
      </p:pic>
      <p:pic>
        <p:nvPicPr>
          <p:cNvPr id="32" name="Google Shape;32;p5"/>
          <p:cNvPicPr preferRelativeResize="0"/>
          <p:nvPr/>
        </p:nvPicPr>
        <p:blipFill rotWithShape="1">
          <a:blip r:embed="rId3">
            <a:alphaModFix/>
          </a:blip>
          <a:srcRect/>
          <a:stretch/>
        </p:blipFill>
        <p:spPr>
          <a:xfrm>
            <a:off x="-46400" y="-46400"/>
            <a:ext cx="9304301" cy="5233675"/>
          </a:xfrm>
          <a:prstGeom prst="rect">
            <a:avLst/>
          </a:prstGeom>
          <a:noFill/>
          <a:ln>
            <a:noFill/>
          </a:ln>
        </p:spPr>
      </p:pic>
      <p:pic>
        <p:nvPicPr>
          <p:cNvPr id="33" name="Google Shape;33;p5"/>
          <p:cNvPicPr preferRelativeResize="0"/>
          <p:nvPr/>
        </p:nvPicPr>
        <p:blipFill>
          <a:blip r:embed="rId4">
            <a:alphaModFix/>
          </a:blip>
          <a:stretch>
            <a:fillRect/>
          </a:stretch>
        </p:blipFill>
        <p:spPr>
          <a:xfrm flipH="1">
            <a:off x="3642226" y="344662"/>
            <a:ext cx="4927624" cy="40892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d slide 1 1 1">
  <p:cSld name="TITLE_1_1_1_1">
    <p:spTree>
      <p:nvGrpSpPr>
        <p:cNvPr id="1" name="Shape 34"/>
        <p:cNvGrpSpPr/>
        <p:nvPr/>
      </p:nvGrpSpPr>
      <p:grpSpPr>
        <a:xfrm>
          <a:off x="0" y="0"/>
          <a:ext cx="0" cy="0"/>
          <a:chOff x="0" y="0"/>
          <a:chExt cx="0" cy="0"/>
        </a:xfrm>
      </p:grpSpPr>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6"/>
          <p:cNvSpPr txBox="1">
            <a:spLocks noGrp="1"/>
          </p:cNvSpPr>
          <p:nvPr>
            <p:ph type="ctrTitle"/>
          </p:nvPr>
        </p:nvSpPr>
        <p:spPr>
          <a:xfrm>
            <a:off x="311700" y="1484100"/>
            <a:ext cx="6223200" cy="13131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1pPr>
            <a:lvl2pPr lvl="1"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2pPr>
            <a:lvl3pPr lvl="2"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3pPr>
            <a:lvl4pPr lvl="3"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4pPr>
            <a:lvl5pPr lvl="4"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5pPr>
            <a:lvl6pPr lvl="5"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6pPr>
            <a:lvl7pPr lvl="6"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7pPr>
            <a:lvl8pPr lvl="7"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8pPr>
            <a:lvl9pPr lvl="8" rtl="0">
              <a:spcBef>
                <a:spcPts val="0"/>
              </a:spcBef>
              <a:spcAft>
                <a:spcPts val="0"/>
              </a:spcAft>
              <a:buClr>
                <a:srgbClr val="FFFFFF"/>
              </a:buClr>
              <a:buSzPts val="4800"/>
              <a:buFont typeface="Roboto Light"/>
              <a:buNone/>
              <a:defRPr sz="4800">
                <a:solidFill>
                  <a:srgbClr val="FFFFFF"/>
                </a:solidFill>
                <a:latin typeface="Roboto Light"/>
                <a:ea typeface="Roboto Light"/>
                <a:cs typeface="Roboto Light"/>
                <a:sym typeface="Roboto Light"/>
              </a:defRPr>
            </a:lvl9pPr>
          </a:lstStyle>
          <a:p>
            <a:r>
              <a:rPr lang="en-US"/>
              <a:t>Click to edit Master title style</a:t>
            </a:r>
            <a:endParaRPr/>
          </a:p>
        </p:txBody>
      </p:sp>
      <p:pic>
        <p:nvPicPr>
          <p:cNvPr id="37" name="Google Shape;37;p6"/>
          <p:cNvPicPr preferRelativeResize="0"/>
          <p:nvPr/>
        </p:nvPicPr>
        <p:blipFill>
          <a:blip r:embed="rId2">
            <a:alphaModFix/>
          </a:blip>
          <a:stretch>
            <a:fillRect/>
          </a:stretch>
        </p:blipFill>
        <p:spPr>
          <a:xfrm>
            <a:off x="8063275" y="4599070"/>
            <a:ext cx="740026" cy="248050"/>
          </a:xfrm>
          <a:prstGeom prst="rect">
            <a:avLst/>
          </a:prstGeom>
          <a:noFill/>
          <a:ln>
            <a:noFill/>
          </a:ln>
        </p:spPr>
      </p:pic>
      <p:pic>
        <p:nvPicPr>
          <p:cNvPr id="38" name="Google Shape;38;p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blip>
          <a:srcRect b="56207"/>
          <a:stretch/>
        </p:blipFill>
        <p:spPr>
          <a:xfrm>
            <a:off x="1873825" y="2198000"/>
            <a:ext cx="6726024" cy="2945500"/>
          </a:xfrm>
          <a:prstGeom prst="rect">
            <a:avLst/>
          </a:prstGeom>
          <a:noFill/>
          <a:ln>
            <a:noFill/>
          </a:ln>
        </p:spPr>
      </p:pic>
      <p:sp>
        <p:nvSpPr>
          <p:cNvPr id="41" name="Google Shape;41;p7"/>
          <p:cNvSpPr txBox="1">
            <a:spLocks noGrp="1"/>
          </p:cNvSpPr>
          <p:nvPr>
            <p:ph type="title"/>
          </p:nvPr>
        </p:nvSpPr>
        <p:spPr>
          <a:xfrm>
            <a:off x="311700" y="286950"/>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1pPr>
            <a:lvl2pPr lvl="1">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2pPr>
            <a:lvl3pPr lvl="2">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3pPr>
            <a:lvl4pPr lvl="3">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4pPr>
            <a:lvl5pPr lvl="4">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5pPr>
            <a:lvl6pPr lvl="5">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6pPr>
            <a:lvl7pPr lvl="6">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7pPr>
            <a:lvl8pPr lvl="7">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8pPr>
            <a:lvl9pPr lvl="8">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9pPr>
          </a:lstStyle>
          <a:p>
            <a:r>
              <a:rPr lang="en-US"/>
              <a:t>Click to edit Master title style</a:t>
            </a:r>
            <a:endParaRPr/>
          </a:p>
        </p:txBody>
      </p:sp>
      <p:sp>
        <p:nvSpPr>
          <p:cNvPr id="42" name="Google Shape;42;p7"/>
          <p:cNvSpPr txBox="1">
            <a:spLocks noGrp="1"/>
          </p:cNvSpPr>
          <p:nvPr>
            <p:ph type="body" idx="1"/>
          </p:nvPr>
        </p:nvSpPr>
        <p:spPr>
          <a:xfrm>
            <a:off x="311700" y="994400"/>
            <a:ext cx="8520600" cy="3416400"/>
          </a:xfrm>
          <a:prstGeom prst="rect">
            <a:avLst/>
          </a:prstGeom>
        </p:spPr>
        <p:txBody>
          <a:bodyPr spcFirstLastPara="1" wrap="square" lIns="91425" tIns="91425" rIns="91425" bIns="91425" anchor="t" anchorCtr="0">
            <a:normAutofit/>
          </a:bodyPr>
          <a:lstStyle>
            <a:lvl1pPr marL="457200" lvl="0"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1pPr>
            <a:lvl2pPr marL="914400" lvl="1"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2pPr>
            <a:lvl3pPr marL="1371600" lvl="2"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3pPr>
            <a:lvl4pPr marL="1828800" lvl="3"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4pPr>
            <a:lvl5pPr marL="2286000" lvl="4"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5pPr>
            <a:lvl6pPr marL="2743200" lvl="5"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6pPr>
            <a:lvl7pPr marL="3200400" lvl="6"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7pPr>
            <a:lvl8pPr marL="3657600" lvl="7"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8pPr>
            <a:lvl9pPr marL="4114800" lvl="8" indent="-30480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9pPr>
          </a:lstStyle>
          <a:p>
            <a:pPr lvl="0"/>
            <a:r>
              <a:rPr lang="en-US"/>
              <a:t>Click to edit Master text styles</a:t>
            </a:r>
          </a:p>
        </p:txBody>
      </p:sp>
      <p:pic>
        <p:nvPicPr>
          <p:cNvPr id="43" name="Google Shape;43;p7"/>
          <p:cNvPicPr preferRelativeResize="0"/>
          <p:nvPr/>
        </p:nvPicPr>
        <p:blipFill rotWithShape="1">
          <a:blip r:embed="rId3">
            <a:alphaModFix/>
          </a:blip>
          <a:srcRect r="10"/>
          <a:stretch/>
        </p:blipFill>
        <p:spPr>
          <a:xfrm>
            <a:off x="8063275" y="4599070"/>
            <a:ext cx="740026" cy="2480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311700" y="2869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1pPr>
            <a:lvl2pPr lvl="1"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2pPr>
            <a:lvl3pPr lvl="2"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3pPr>
            <a:lvl4pPr lvl="3"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4pPr>
            <a:lvl5pPr lvl="4"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5pPr>
            <a:lvl6pPr lvl="5"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6pPr>
            <a:lvl7pPr lvl="6"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7pPr>
            <a:lvl8pPr lvl="7"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8pPr>
            <a:lvl9pPr lvl="8" rtl="0">
              <a:spcBef>
                <a:spcPts val="0"/>
              </a:spcBef>
              <a:spcAft>
                <a:spcPts val="0"/>
              </a:spcAft>
              <a:buClr>
                <a:srgbClr val="1801FF"/>
              </a:buClr>
              <a:buSzPts val="2800"/>
              <a:buFont typeface="Roboto Light"/>
              <a:buNone/>
              <a:defRPr>
                <a:solidFill>
                  <a:srgbClr val="1801FF"/>
                </a:solidFill>
                <a:latin typeface="Roboto Light"/>
                <a:ea typeface="Roboto Light"/>
                <a:cs typeface="Roboto Light"/>
                <a:sym typeface="Roboto Light"/>
              </a:defRPr>
            </a:lvl9pPr>
          </a:lstStyle>
          <a:p>
            <a:r>
              <a:rPr lang="en-US"/>
              <a:t>Click to edit Master title style</a:t>
            </a:r>
            <a:endParaRPr/>
          </a:p>
        </p:txBody>
      </p:sp>
      <p:sp>
        <p:nvSpPr>
          <p:cNvPr id="46" name="Google Shape;46;p8"/>
          <p:cNvSpPr txBox="1">
            <a:spLocks noGrp="1"/>
          </p:cNvSpPr>
          <p:nvPr>
            <p:ph type="body" idx="1"/>
          </p:nvPr>
        </p:nvSpPr>
        <p:spPr>
          <a:xfrm>
            <a:off x="311700" y="994400"/>
            <a:ext cx="8520600" cy="3416400"/>
          </a:xfrm>
          <a:prstGeom prst="rect">
            <a:avLst/>
          </a:prstGeom>
        </p:spPr>
        <p:txBody>
          <a:bodyPr spcFirstLastPara="1" wrap="square" lIns="91425" tIns="91425" rIns="91425" bIns="91425" anchor="t" anchorCtr="0">
            <a:normAutofit/>
          </a:bodyPr>
          <a:lstStyle>
            <a:lvl1pPr marL="457200" lvl="0"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1pPr>
            <a:lvl2pPr marL="914400" lvl="1"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2pPr>
            <a:lvl3pPr marL="1371600" lvl="2"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3pPr>
            <a:lvl4pPr marL="1828800" lvl="3"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4pPr>
            <a:lvl5pPr marL="2286000" lvl="4"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5pPr>
            <a:lvl6pPr marL="2743200" lvl="5"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6pPr>
            <a:lvl7pPr marL="3200400" lvl="6"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7pPr>
            <a:lvl8pPr marL="3657600" lvl="7"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8pPr>
            <a:lvl9pPr marL="4114800" lvl="8"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9pPr>
          </a:lstStyle>
          <a:p>
            <a:pPr lvl="0"/>
            <a:r>
              <a:rPr lang="en-US"/>
              <a:t>Click to edit Master text styles</a:t>
            </a:r>
          </a:p>
        </p:txBody>
      </p:sp>
      <p:pic>
        <p:nvPicPr>
          <p:cNvPr id="47" name="Google Shape;47;p8"/>
          <p:cNvPicPr preferRelativeResize="0"/>
          <p:nvPr/>
        </p:nvPicPr>
        <p:blipFill rotWithShape="1">
          <a:blip r:embed="rId2">
            <a:alphaModFix/>
          </a:blip>
          <a:srcRect r="10"/>
          <a:stretch/>
        </p:blipFill>
        <p:spPr>
          <a:xfrm>
            <a:off x="8063275" y="4599070"/>
            <a:ext cx="740026" cy="2480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reak slide">
  <p:cSld name="TITLE_AND_BODY_1">
    <p:spTree>
      <p:nvGrpSpPr>
        <p:cNvPr id="1" name="Shape 48"/>
        <p:cNvGrpSpPr/>
        <p:nvPr/>
      </p:nvGrpSpPr>
      <p:grpSpPr>
        <a:xfrm>
          <a:off x="0" y="0"/>
          <a:ext cx="0" cy="0"/>
          <a:chOff x="0" y="0"/>
          <a:chExt cx="0" cy="0"/>
        </a:xfrm>
      </p:grpSpPr>
      <p:pic>
        <p:nvPicPr>
          <p:cNvPr id="49" name="Google Shape;49;p9"/>
          <p:cNvPicPr preferRelativeResize="0"/>
          <p:nvPr/>
        </p:nvPicPr>
        <p:blipFill>
          <a:blip r:embed="rId2">
            <a:alphaModFix/>
          </a:blip>
          <a:stretch>
            <a:fillRect/>
          </a:stretch>
        </p:blipFill>
        <p:spPr>
          <a:xfrm>
            <a:off x="2663600" y="2046901"/>
            <a:ext cx="3293425" cy="3293425"/>
          </a:xfrm>
          <a:prstGeom prst="rect">
            <a:avLst/>
          </a:prstGeom>
          <a:noFill/>
          <a:ln>
            <a:noFill/>
          </a:ln>
        </p:spPr>
      </p:pic>
      <p:sp>
        <p:nvSpPr>
          <p:cNvPr id="50" name="Google Shape;50;p9"/>
          <p:cNvSpPr/>
          <p:nvPr/>
        </p:nvSpPr>
        <p:spPr>
          <a:xfrm>
            <a:off x="-6325" y="-6325"/>
            <a:ext cx="4559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BDDEC"/>
              </a:solidFill>
            </a:endParaRPr>
          </a:p>
        </p:txBody>
      </p:sp>
      <p:sp>
        <p:nvSpPr>
          <p:cNvPr id="51" name="Google Shape;51;p9"/>
          <p:cNvSpPr txBox="1">
            <a:spLocks noGrp="1"/>
          </p:cNvSpPr>
          <p:nvPr>
            <p:ph type="body" idx="1"/>
          </p:nvPr>
        </p:nvSpPr>
        <p:spPr>
          <a:xfrm>
            <a:off x="311700" y="994400"/>
            <a:ext cx="2995500" cy="3416400"/>
          </a:xfrm>
          <a:prstGeom prst="rect">
            <a:avLst/>
          </a:prstGeom>
        </p:spPr>
        <p:txBody>
          <a:bodyPr spcFirstLastPara="1" wrap="square" lIns="91425" tIns="91425" rIns="91425" bIns="91425" anchor="t" anchorCtr="0">
            <a:normAutofit/>
          </a:bodyPr>
          <a:lstStyle>
            <a:lvl1pPr marL="457200" lvl="0"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1pPr>
            <a:lvl2pPr marL="914400" lvl="1"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2pPr>
            <a:lvl3pPr marL="1371600" lvl="2"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3pPr>
            <a:lvl4pPr marL="1828800" lvl="3"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4pPr>
            <a:lvl5pPr marL="2286000" lvl="4"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5pPr>
            <a:lvl6pPr marL="2743200" lvl="5"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6pPr>
            <a:lvl7pPr marL="3200400" lvl="6"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7pPr>
            <a:lvl8pPr marL="3657600" lvl="7"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8pPr>
            <a:lvl9pPr marL="4114800" lvl="8"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9pPr>
          </a:lstStyle>
          <a:p>
            <a:pPr lvl="0"/>
            <a:r>
              <a:rPr lang="en-US"/>
              <a:t>Click to edit Master text styles</a:t>
            </a:r>
          </a:p>
        </p:txBody>
      </p:sp>
      <p:sp>
        <p:nvSpPr>
          <p:cNvPr id="52" name="Google Shape;52;p9"/>
          <p:cNvSpPr txBox="1">
            <a:spLocks noGrp="1"/>
          </p:cNvSpPr>
          <p:nvPr>
            <p:ph type="body" idx="2"/>
          </p:nvPr>
        </p:nvSpPr>
        <p:spPr>
          <a:xfrm>
            <a:off x="4856575" y="994400"/>
            <a:ext cx="3975600" cy="3416400"/>
          </a:xfrm>
          <a:prstGeom prst="rect">
            <a:avLst/>
          </a:prstGeom>
        </p:spPr>
        <p:txBody>
          <a:bodyPr spcFirstLastPara="1" wrap="square" lIns="91425" tIns="91425" rIns="91425" bIns="91425" anchor="t" anchorCtr="0">
            <a:normAutofit/>
          </a:bodyPr>
          <a:lstStyle>
            <a:lvl1pPr marL="457200" lvl="0"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1pPr>
            <a:lvl2pPr marL="914400" lvl="1"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2pPr>
            <a:lvl3pPr marL="1371600" lvl="2"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3pPr>
            <a:lvl4pPr marL="1828800" lvl="3"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4pPr>
            <a:lvl5pPr marL="2286000" lvl="4"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5pPr>
            <a:lvl6pPr marL="2743200" lvl="5"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6pPr>
            <a:lvl7pPr marL="3200400" lvl="6"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7pPr>
            <a:lvl8pPr marL="3657600" lvl="7"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8pPr>
            <a:lvl9pPr marL="4114800" lvl="8" indent="-304800" rtl="0">
              <a:lnSpc>
                <a:spcPct val="150000"/>
              </a:lnSpc>
              <a:spcBef>
                <a:spcPts val="0"/>
              </a:spcBef>
              <a:spcAft>
                <a:spcPts val="0"/>
              </a:spcAft>
              <a:buClr>
                <a:srgbClr val="343433"/>
              </a:buClr>
              <a:buSzPts val="1200"/>
              <a:buFont typeface="Roboto Light"/>
              <a:buChar char="■"/>
              <a:defRPr sz="1200">
                <a:solidFill>
                  <a:srgbClr val="343433"/>
                </a:solidFill>
                <a:latin typeface="Roboto Light"/>
                <a:ea typeface="Roboto Light"/>
                <a:cs typeface="Roboto Light"/>
                <a:sym typeface="Roboto Light"/>
              </a:defRPr>
            </a:lvl9pPr>
          </a:lstStyle>
          <a:p>
            <a:pPr lvl="0"/>
            <a:r>
              <a:rPr lang="en-US"/>
              <a:t>Click to edit Master text styles</a:t>
            </a:r>
          </a:p>
        </p:txBody>
      </p:sp>
      <p:pic>
        <p:nvPicPr>
          <p:cNvPr id="53" name="Google Shape;53;p9"/>
          <p:cNvPicPr preferRelativeResize="0"/>
          <p:nvPr/>
        </p:nvPicPr>
        <p:blipFill rotWithShape="1">
          <a:blip r:embed="rId3">
            <a:alphaModFix/>
          </a:blip>
          <a:srcRect r="10"/>
          <a:stretch/>
        </p:blipFill>
        <p:spPr>
          <a:xfrm>
            <a:off x="8063275" y="4599070"/>
            <a:ext cx="740026" cy="2480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Psychology-Money-Timeless-lessons-happiness/dp/0857197681/ref=pd_sbs_sccl_2_3/136-6210760-9219227?pd_rd_w=mBWEU&amp;content-id=amzn1.sym.3676f086-9496-4fd7-8490-77cf7f43f846&amp;pf_rd_p=3676f086-9496-4fd7-8490-77cf7f43f846&amp;pf_rd_r=K7S2YK873M10NPVNB09Q&amp;pd_rd_wg=TZE3t&amp;pd_rd_r=e1b4d946-2112-45e5-86f2-eb1eab2ee58b&amp;pd_rd_i=0857197681&amp;psc=1" TargetMode="External"/><Relationship Id="rId13" Type="http://schemas.openxmlformats.org/officeDocument/2006/relationships/hyperlink" Target="https://www.youtube.com/c/BenFelixCSI" TargetMode="External"/><Relationship Id="rId18" Type="http://schemas.openxmlformats.org/officeDocument/2006/relationships/hyperlink" Target="https://www.justetf.com/en/" TargetMode="External"/><Relationship Id="rId3" Type="http://schemas.openxmlformats.org/officeDocument/2006/relationships/hyperlink" Target="https://www.reddit.com/r/finansije/" TargetMode="External"/><Relationship Id="rId7" Type="http://schemas.openxmlformats.org/officeDocument/2006/relationships/hyperlink" Target="https://www.amazon.com/Millionaire-Next-Door-Surprising-Americas/dp/1589795474/ref=pd_sbs_sccl_2_4/136-6210760-9219227?pd_rd_w=Waqnj&amp;content-id=amzn1.sym.f20cd814-1d01-49fb-93a8-83020525ea50&amp;pf_rd_p=f20cd814-1d01-49fb-93a8-83020525ea50&amp;pf_rd_r=SHRMV5THZ9CH3J6TB4FM&amp;pd_rd_wg=NDV6b&amp;pd_rd_r=4791ecbd-d8b9-4227-b98c-dc25b026c1a1&amp;pd_rd_i=1589795474&amp;psc=1" TargetMode="External"/><Relationship Id="rId12" Type="http://schemas.openxmlformats.org/officeDocument/2006/relationships/hyperlink" Target="https://www.youtube.com/c/Li%C4%8DneFinansije" TargetMode="External"/><Relationship Id="rId17" Type="http://schemas.openxmlformats.org/officeDocument/2006/relationships/hyperlink" Target="https://www.bankeronwheels.com/" TargetMode="External"/><Relationship Id="rId2" Type="http://schemas.openxmlformats.org/officeDocument/2006/relationships/notesSlide" Target="../notesSlides/notesSlide22.xml"/><Relationship Id="rId16" Type="http://schemas.openxmlformats.org/officeDocument/2006/relationships/hyperlink" Target="https://www.investopedia.com/" TargetMode="External"/><Relationship Id="rId20" Type="http://schemas.openxmlformats.org/officeDocument/2006/relationships/hyperlink" Target="https://networthify.com/calculator/earlyretirement?income=50000&amp;initialBalance=0&amp;expenses=20000&amp;annualPct=5&amp;withdrawalRate=4" TargetMode="External"/><Relationship Id="rId1" Type="http://schemas.openxmlformats.org/officeDocument/2006/relationships/slideLayout" Target="../slideLayouts/slideLayout6.xml"/><Relationship Id="rId6" Type="http://schemas.openxmlformats.org/officeDocument/2006/relationships/hyperlink" Target="https://www.reddit.com/r/wallstreetbets/" TargetMode="External"/><Relationship Id="rId11" Type="http://schemas.openxmlformats.org/officeDocument/2006/relationships/hyperlink" Target="https://www.amazon.com/Rich-Dad-Poor-Teach-Middle/dp/1612680194" TargetMode="External"/><Relationship Id="rId5" Type="http://schemas.openxmlformats.org/officeDocument/2006/relationships/hyperlink" Target="https://www.reddit.com/r/eupersonalfinance/" TargetMode="External"/><Relationship Id="rId15" Type="http://schemas.openxmlformats.org/officeDocument/2006/relationships/hyperlink" Target="https://www.youtube.com/c/EconomicsExplained" TargetMode="External"/><Relationship Id="rId10" Type="http://schemas.openxmlformats.org/officeDocument/2006/relationships/hyperlink" Target="https://www.amazon.com/Richest-Man-Babylon-Magic-Story/dp/1939438632/ref=pd_bxgy_img_sccl_2/136-6210760-9219227?pd_rd_w=o83gx&amp;content-id=amzn1.sym.7757a8b5-874e-4a67-9d85-54ed32f01737&amp;pf_rd_p=7757a8b5-874e-4a67-9d85-54ed32f01737&amp;pf_rd_r=K7S2YK873M10NPVNB09Q&amp;pd_rd_wg=TZE3t&amp;pd_rd_r=e1b4d946-2112-45e5-86f2-eb1eab2ee58b&amp;pd_rd_i=1939438632&amp;psc=1" TargetMode="External"/><Relationship Id="rId19" Type="http://schemas.openxmlformats.org/officeDocument/2006/relationships/hyperlink" Target="https://backtest.curvo.eu/" TargetMode="External"/><Relationship Id="rId4" Type="http://schemas.openxmlformats.org/officeDocument/2006/relationships/hyperlink" Target="https://www.reddit.com/r/personalfinance/" TargetMode="External"/><Relationship Id="rId9" Type="http://schemas.openxmlformats.org/officeDocument/2006/relationships/hyperlink" Target="https://www.amazon.com/Simple-Path-Wealth-financial-independence/dp/1533667926/ref=pd_sbs_sccl_2_4/136-6210760-9219227?pd_rd_w=mBWEU&amp;content-id=amzn1.sym.3676f086-9496-4fd7-8490-77cf7f43f846&amp;pf_rd_p=3676f086-9496-4fd7-8490-77cf7f43f846&amp;pf_rd_r=K7S2YK873M10NPVNB09Q&amp;pd_rd_wg=TZE3t&amp;pd_rd_r=e1b4d946-2112-45e5-86f2-eb1eab2ee58b&amp;pd_rd_i=1533667926&amp;psc=1" TargetMode="External"/><Relationship Id="rId14" Type="http://schemas.openxmlformats.org/officeDocument/2006/relationships/hyperlink" Target="https://www.youtube.com/c/ThePlainBage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mailto:office-sf@htecgroup.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htecgroup.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mailto:office-sf@htecgroup.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htecgroup.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0"/>
          <p:cNvSpPr txBox="1">
            <a:spLocks noGrp="1"/>
          </p:cNvSpPr>
          <p:nvPr>
            <p:ph type="ctrTitle"/>
          </p:nvPr>
        </p:nvSpPr>
        <p:spPr>
          <a:xfrm>
            <a:off x="311700" y="1552950"/>
            <a:ext cx="5509200" cy="178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a:t>Financial Literacy</a:t>
            </a:r>
            <a:br>
              <a:rPr lang="en-US"/>
            </a:br>
            <a:r>
              <a:rPr lang="en-US" sz="2300"/>
              <a:t>- neglected skill in 21</a:t>
            </a:r>
            <a:r>
              <a:rPr lang="en-US" sz="2300" baseline="30000"/>
              <a:t>st</a:t>
            </a:r>
            <a:r>
              <a:rPr lang="en-US" sz="2300"/>
              <a:t> century</a:t>
            </a:r>
            <a:endParaRPr/>
          </a:p>
        </p:txBody>
      </p:sp>
      <p:sp>
        <p:nvSpPr>
          <p:cNvPr id="59" name="Google Shape;59;p10"/>
          <p:cNvSpPr txBox="1">
            <a:spLocks noGrp="1"/>
          </p:cNvSpPr>
          <p:nvPr>
            <p:ph type="subTitle" idx="1"/>
          </p:nvPr>
        </p:nvSpPr>
        <p:spPr>
          <a:xfrm>
            <a:off x="311700" y="4604450"/>
            <a:ext cx="5164500" cy="320700"/>
          </a:xfrm>
          <a:prstGeom prst="rect">
            <a:avLst/>
          </a:prstGeom>
        </p:spPr>
        <p:txBody>
          <a:bodyPr spcFirstLastPara="1" wrap="square" lIns="91425" tIns="91425" rIns="91425" bIns="91425" anchor="t" anchorCtr="0">
            <a:noAutofit/>
          </a:bodyPr>
          <a:lstStyle/>
          <a:p>
            <a:pPr marL="0" indent="0"/>
            <a:r>
              <a:rPr lang="en">
                <a:latin typeface="Roboto Light"/>
                <a:ea typeface="Roboto Light"/>
                <a:cs typeface="Roboto Light"/>
                <a:sym typeface="Roboto Light"/>
              </a:rPr>
              <a:t>Engineering &amp; Delivery</a:t>
            </a:r>
            <a:r>
              <a:rPr lang="en" sz="1200">
                <a:latin typeface="Roboto Light"/>
                <a:ea typeface="Roboto Light"/>
                <a:cs typeface="Roboto Light"/>
                <a:sym typeface="Roboto Light"/>
              </a:rPr>
              <a:t> Lead</a:t>
            </a:r>
            <a:endParaRPr sz="1200">
              <a:latin typeface="Roboto Light"/>
              <a:ea typeface="Roboto Light"/>
              <a:cs typeface="Roboto Light"/>
              <a:sym typeface="Roboto Light"/>
            </a:endParaRPr>
          </a:p>
        </p:txBody>
      </p:sp>
      <p:sp>
        <p:nvSpPr>
          <p:cNvPr id="60" name="Google Shape;60;p10"/>
          <p:cNvSpPr txBox="1">
            <a:spLocks noGrp="1"/>
          </p:cNvSpPr>
          <p:nvPr>
            <p:ph type="subTitle" idx="2"/>
          </p:nvPr>
        </p:nvSpPr>
        <p:spPr>
          <a:xfrm>
            <a:off x="311700" y="4296475"/>
            <a:ext cx="5164500" cy="450900"/>
          </a:xfrm>
          <a:prstGeom prst="rect">
            <a:avLst/>
          </a:prstGeom>
        </p:spPr>
        <p:txBody>
          <a:bodyPr spcFirstLastPara="1" wrap="square" lIns="91425" tIns="91425" rIns="91425" bIns="91425" anchor="b" anchorCtr="0">
            <a:normAutofit lnSpcReduction="10000"/>
          </a:bodyPr>
          <a:lstStyle/>
          <a:p>
            <a:pPr marL="0" lvl="0" indent="0" algn="l" rtl="0">
              <a:spcBef>
                <a:spcPts val="0"/>
              </a:spcBef>
              <a:spcAft>
                <a:spcPts val="0"/>
              </a:spcAft>
              <a:buNone/>
            </a:pPr>
            <a:r>
              <a:rPr lang="en"/>
              <a:t>David </a:t>
            </a:r>
            <a:r>
              <a:rPr lang="sr-Latn-RS" err="1"/>
              <a:t>Seničić</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Financial independence number</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4000"/>
              <a:t>How much is enough per month? </a:t>
            </a:r>
          </a:p>
          <a:p>
            <a:pPr marL="0" lvl="0" indent="0" algn="l" rtl="0">
              <a:spcBef>
                <a:spcPts val="0"/>
              </a:spcBef>
              <a:spcAft>
                <a:spcPts val="0"/>
              </a:spcAft>
              <a:buNone/>
            </a:pPr>
            <a:r>
              <a:rPr lang="en-US" sz="4000"/>
              <a:t>How to determine it?</a:t>
            </a:r>
          </a:p>
        </p:txBody>
      </p:sp>
      <p:pic>
        <p:nvPicPr>
          <p:cNvPr id="3" name="Picture 2">
            <a:extLst>
              <a:ext uri="{FF2B5EF4-FFF2-40B4-BE49-F238E27FC236}">
                <a16:creationId xmlns:a16="http://schemas.microsoft.com/office/drawing/2014/main" id="{46889557-9D49-0513-E09B-33376832FA2D}"/>
              </a:ext>
            </a:extLst>
          </p:cNvPr>
          <p:cNvPicPr>
            <a:picLocks noChangeAspect="1"/>
          </p:cNvPicPr>
          <p:nvPr/>
        </p:nvPicPr>
        <p:blipFill>
          <a:blip r:embed="rId3"/>
          <a:stretch>
            <a:fillRect/>
          </a:stretch>
        </p:blipFill>
        <p:spPr>
          <a:xfrm>
            <a:off x="445" y="4069"/>
            <a:ext cx="8562686" cy="4517018"/>
          </a:xfrm>
          <a:prstGeom prst="rect">
            <a:avLst/>
          </a:prstGeom>
        </p:spPr>
      </p:pic>
    </p:spTree>
    <p:extLst>
      <p:ext uri="{BB962C8B-B14F-4D97-AF65-F5344CB8AC3E}">
        <p14:creationId xmlns:p14="http://schemas.microsoft.com/office/powerpoint/2010/main" val="2727072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Morgage – quick sidenote </a:t>
            </a:r>
            <a:endParaRPr lang="en-US"/>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a:spcBef>
                <a:spcPts val="1200"/>
              </a:spcBef>
              <a:buClr>
                <a:srgbClr val="1801FF"/>
              </a:buClr>
            </a:pPr>
            <a:r>
              <a:rPr lang="en-US" sz="2500"/>
              <a:t>Check if it is cheaper to rent instead of buying.</a:t>
            </a:r>
          </a:p>
          <a:p>
            <a:pPr>
              <a:spcBef>
                <a:spcPts val="1200"/>
              </a:spcBef>
              <a:buClr>
                <a:srgbClr val="1801FF"/>
              </a:buClr>
            </a:pPr>
            <a:r>
              <a:rPr lang="en-US" sz="2500"/>
              <a:t>Fight for fixed % rate</a:t>
            </a:r>
          </a:p>
          <a:p>
            <a:pPr>
              <a:spcBef>
                <a:spcPts val="1200"/>
              </a:spcBef>
              <a:buClr>
                <a:srgbClr val="1801FF"/>
              </a:buClr>
            </a:pPr>
            <a:r>
              <a:rPr lang="en-US" sz="2500"/>
              <a:t>Do not allocate more than 35% income towards repayments</a:t>
            </a:r>
          </a:p>
          <a:p>
            <a:pPr>
              <a:spcBef>
                <a:spcPts val="1200"/>
              </a:spcBef>
              <a:buClr>
                <a:srgbClr val="1801FF"/>
              </a:buClr>
            </a:pPr>
            <a:endParaRPr lang="en-US" sz="2500"/>
          </a:p>
        </p:txBody>
      </p:sp>
    </p:spTree>
    <p:extLst>
      <p:ext uri="{BB962C8B-B14F-4D97-AF65-F5344CB8AC3E}">
        <p14:creationId xmlns:p14="http://schemas.microsoft.com/office/powerpoint/2010/main" val="2717457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a:spcBef>
                <a:spcPts val="0"/>
              </a:spcBef>
              <a:spcAft>
                <a:spcPts val="0"/>
              </a:spcAft>
              <a:buNone/>
            </a:pPr>
            <a:r>
              <a:rPr lang="en"/>
              <a:t>Example</a:t>
            </a:r>
            <a:endParaRPr lang="en-US"/>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a:spcBef>
                <a:spcPts val="1200"/>
              </a:spcBef>
              <a:buClr>
                <a:srgbClr val="1801FF"/>
              </a:buClr>
            </a:pPr>
            <a:r>
              <a:rPr lang="en-US" sz="2500"/>
              <a:t>1000 EUR per month  &lt;=&gt; 12,000 EUR per year is goal</a:t>
            </a:r>
          </a:p>
          <a:p>
            <a:pPr>
              <a:spcBef>
                <a:spcPts val="1200"/>
              </a:spcBef>
              <a:buClr>
                <a:srgbClr val="1801FF"/>
              </a:buClr>
            </a:pPr>
            <a:r>
              <a:rPr lang="en-US" sz="2500"/>
              <a:t>12000 * 25 or intake of 4% =&gt; 300,000 EUR as target</a:t>
            </a:r>
          </a:p>
          <a:p>
            <a:pPr>
              <a:spcBef>
                <a:spcPts val="1200"/>
              </a:spcBef>
              <a:buClr>
                <a:srgbClr val="1801FF"/>
              </a:buClr>
            </a:pPr>
            <a:r>
              <a:rPr lang="en-US" sz="2500"/>
              <a:t>No debt, no help from the government. No pension.</a:t>
            </a:r>
          </a:p>
          <a:p>
            <a:pPr>
              <a:spcBef>
                <a:spcPts val="1200"/>
              </a:spcBef>
              <a:buClr>
                <a:srgbClr val="1801FF"/>
              </a:buClr>
            </a:pPr>
            <a:endParaRPr lang="en-US" sz="2500"/>
          </a:p>
        </p:txBody>
      </p:sp>
    </p:spTree>
    <p:extLst>
      <p:ext uri="{BB962C8B-B14F-4D97-AF65-F5344CB8AC3E}">
        <p14:creationId xmlns:p14="http://schemas.microsoft.com/office/powerpoint/2010/main" val="28074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How? - Using Capitalism! </a:t>
            </a:r>
            <a:endParaRPr lang="en-US"/>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Autofit/>
          </a:bodyPr>
          <a:lstStyle/>
          <a:p>
            <a:pPr>
              <a:spcBef>
                <a:spcPts val="1200"/>
              </a:spcBef>
              <a:buClr>
                <a:srgbClr val="1801FF"/>
              </a:buClr>
            </a:pPr>
            <a:endParaRPr lang="en-US" sz="2500"/>
          </a:p>
          <a:p>
            <a:pPr>
              <a:spcBef>
                <a:spcPts val="1200"/>
              </a:spcBef>
              <a:buClr>
                <a:srgbClr val="1801FF"/>
              </a:buClr>
            </a:pPr>
            <a:endParaRPr lang="en-US" sz="2500"/>
          </a:p>
        </p:txBody>
      </p:sp>
      <p:pic>
        <p:nvPicPr>
          <p:cNvPr id="3" name="Picture 3" descr="Chart, histogram&#10;&#10;Description automatically generated">
            <a:extLst>
              <a:ext uri="{FF2B5EF4-FFF2-40B4-BE49-F238E27FC236}">
                <a16:creationId xmlns:a16="http://schemas.microsoft.com/office/drawing/2014/main" id="{1D1BCB7A-8242-B4BD-5AD1-D135AC7DA532}"/>
              </a:ext>
            </a:extLst>
          </p:cNvPr>
          <p:cNvPicPr>
            <a:picLocks noChangeAspect="1"/>
          </p:cNvPicPr>
          <p:nvPr/>
        </p:nvPicPr>
        <p:blipFill>
          <a:blip r:embed="rId3"/>
          <a:stretch>
            <a:fillRect/>
          </a:stretch>
        </p:blipFill>
        <p:spPr>
          <a:xfrm>
            <a:off x="1446486" y="967769"/>
            <a:ext cx="6251027" cy="3927264"/>
          </a:xfrm>
          <a:prstGeom prst="rect">
            <a:avLst/>
          </a:prstGeom>
        </p:spPr>
      </p:pic>
    </p:spTree>
    <p:extLst>
      <p:ext uri="{BB962C8B-B14F-4D97-AF65-F5344CB8AC3E}">
        <p14:creationId xmlns:p14="http://schemas.microsoft.com/office/powerpoint/2010/main" val="4249552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311700" y="286950"/>
            <a:ext cx="8520600" cy="572700"/>
          </a:xfrm>
          <a:prstGeom prst="rect">
            <a:avLst/>
          </a:prstGeom>
        </p:spPr>
        <p:txBody>
          <a:bodyPr spcFirstLastPara="1" wrap="square" lIns="91425" tIns="91425" rIns="91425" bIns="91425" anchor="t" anchorCtr="0">
            <a:normAutofit fontScale="90000"/>
          </a:bodyPr>
          <a:lstStyle/>
          <a:p>
            <a:r>
              <a:rPr lang="en"/>
              <a:t>S&amp;P 500 inflation adjusted performance ~90 years</a:t>
            </a:r>
          </a:p>
          <a:p>
            <a:pPr marL="0" lvl="0" indent="0" algn="l">
              <a:spcBef>
                <a:spcPts val="0"/>
              </a:spcBef>
              <a:spcAft>
                <a:spcPts val="0"/>
              </a:spcAft>
              <a:buNone/>
            </a:pPr>
            <a:endParaRPr lang="en"/>
          </a:p>
        </p:txBody>
      </p:sp>
      <p:pic>
        <p:nvPicPr>
          <p:cNvPr id="3" name="Picture 3" descr="Chart&#10;&#10;Description automatically generated">
            <a:extLst>
              <a:ext uri="{FF2B5EF4-FFF2-40B4-BE49-F238E27FC236}">
                <a16:creationId xmlns:a16="http://schemas.microsoft.com/office/drawing/2014/main" id="{576F6F94-A56F-8E55-45C6-CBC3C76F0D80}"/>
              </a:ext>
            </a:extLst>
          </p:cNvPr>
          <p:cNvPicPr>
            <a:picLocks noChangeAspect="1"/>
          </p:cNvPicPr>
          <p:nvPr/>
        </p:nvPicPr>
        <p:blipFill>
          <a:blip r:embed="rId3"/>
          <a:stretch>
            <a:fillRect/>
          </a:stretch>
        </p:blipFill>
        <p:spPr>
          <a:xfrm>
            <a:off x="1288831" y="819967"/>
            <a:ext cx="6576191" cy="4153894"/>
          </a:xfrm>
          <a:prstGeom prst="rect">
            <a:avLst/>
          </a:prstGeom>
        </p:spPr>
      </p:pic>
    </p:spTree>
    <p:extLst>
      <p:ext uri="{BB962C8B-B14F-4D97-AF65-F5344CB8AC3E}">
        <p14:creationId xmlns:p14="http://schemas.microsoft.com/office/powerpoint/2010/main" val="1774192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Marathon! - birth of broad low cost index funds</a:t>
            </a: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a:spcBef>
                <a:spcPts val="1200"/>
              </a:spcBef>
              <a:buClr>
                <a:srgbClr val="1801FF"/>
              </a:buClr>
            </a:pPr>
            <a:r>
              <a:rPr lang="en-US" sz="2500" dirty="0"/>
              <a:t>Father of index investing</a:t>
            </a:r>
          </a:p>
          <a:p>
            <a:pPr>
              <a:spcBef>
                <a:spcPts val="1200"/>
              </a:spcBef>
              <a:buClr>
                <a:srgbClr val="1801FF"/>
              </a:buClr>
            </a:pPr>
            <a:r>
              <a:rPr lang="en-US" sz="2500" dirty="0"/>
              <a:t>Broad</a:t>
            </a:r>
          </a:p>
          <a:p>
            <a:pPr>
              <a:spcBef>
                <a:spcPts val="1200"/>
              </a:spcBef>
              <a:buClr>
                <a:srgbClr val="1801FF"/>
              </a:buClr>
            </a:pPr>
            <a:r>
              <a:rPr lang="en-US" sz="2500" dirty="0"/>
              <a:t>Low-Cost</a:t>
            </a:r>
            <a:endParaRPr lang="en-US" dirty="0"/>
          </a:p>
          <a:p>
            <a:pPr>
              <a:spcBef>
                <a:spcPts val="1200"/>
              </a:spcBef>
              <a:buClr>
                <a:srgbClr val="1801FF"/>
              </a:buClr>
            </a:pPr>
            <a:r>
              <a:rPr lang="en-US" sz="2500" dirty="0"/>
              <a:t>Index Funds</a:t>
            </a:r>
          </a:p>
          <a:p>
            <a:pPr>
              <a:spcBef>
                <a:spcPts val="1200"/>
              </a:spcBef>
              <a:buClr>
                <a:srgbClr val="1801FF"/>
              </a:buClr>
            </a:pPr>
            <a:endParaRPr lang="en-US" sz="2500"/>
          </a:p>
        </p:txBody>
      </p:sp>
      <p:pic>
        <p:nvPicPr>
          <p:cNvPr id="2" name="Picture 2" descr="Logo&#10;&#10;Description automatically generated">
            <a:extLst>
              <a:ext uri="{FF2B5EF4-FFF2-40B4-BE49-F238E27FC236}">
                <a16:creationId xmlns:a16="http://schemas.microsoft.com/office/drawing/2014/main" id="{D308DD0A-5763-9155-6C4D-0A17C5FFAC84}"/>
              </a:ext>
            </a:extLst>
          </p:cNvPr>
          <p:cNvPicPr>
            <a:picLocks noChangeAspect="1"/>
          </p:cNvPicPr>
          <p:nvPr/>
        </p:nvPicPr>
        <p:blipFill>
          <a:blip r:embed="rId3"/>
          <a:stretch>
            <a:fillRect/>
          </a:stretch>
        </p:blipFill>
        <p:spPr>
          <a:xfrm>
            <a:off x="5857875" y="872030"/>
            <a:ext cx="2743200" cy="1543050"/>
          </a:xfrm>
          <a:prstGeom prst="rect">
            <a:avLst/>
          </a:prstGeom>
        </p:spPr>
      </p:pic>
      <p:pic>
        <p:nvPicPr>
          <p:cNvPr id="3" name="Picture 3">
            <a:extLst>
              <a:ext uri="{FF2B5EF4-FFF2-40B4-BE49-F238E27FC236}">
                <a16:creationId xmlns:a16="http://schemas.microsoft.com/office/drawing/2014/main" id="{5A304BC1-2A5D-C1F2-E626-5B998CD69906}"/>
              </a:ext>
            </a:extLst>
          </p:cNvPr>
          <p:cNvPicPr>
            <a:picLocks noChangeAspect="1"/>
          </p:cNvPicPr>
          <p:nvPr/>
        </p:nvPicPr>
        <p:blipFill>
          <a:blip r:embed="rId4"/>
          <a:stretch>
            <a:fillRect/>
          </a:stretch>
        </p:blipFill>
        <p:spPr>
          <a:xfrm>
            <a:off x="5862802" y="2601310"/>
            <a:ext cx="2743200" cy="1743075"/>
          </a:xfrm>
          <a:prstGeom prst="rect">
            <a:avLst/>
          </a:prstGeom>
        </p:spPr>
      </p:pic>
    </p:spTree>
    <p:extLst>
      <p:ext uri="{BB962C8B-B14F-4D97-AF65-F5344CB8AC3E}">
        <p14:creationId xmlns:p14="http://schemas.microsoft.com/office/powerpoint/2010/main" val="761870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8" name="Picture 8">
            <a:extLst>
              <a:ext uri="{FF2B5EF4-FFF2-40B4-BE49-F238E27FC236}">
                <a16:creationId xmlns:a16="http://schemas.microsoft.com/office/drawing/2014/main" id="{0E623386-D66D-08AB-5C3B-0646101782B5}"/>
              </a:ext>
            </a:extLst>
          </p:cNvPr>
          <p:cNvPicPr>
            <a:picLocks noChangeAspect="1"/>
          </p:cNvPicPr>
          <p:nvPr/>
        </p:nvPicPr>
        <p:blipFill>
          <a:blip r:embed="rId3"/>
          <a:stretch>
            <a:fillRect/>
          </a:stretch>
        </p:blipFill>
        <p:spPr>
          <a:xfrm>
            <a:off x="303487" y="-3014"/>
            <a:ext cx="8537026" cy="4479493"/>
          </a:xfrm>
          <a:prstGeom prst="rect">
            <a:avLst/>
          </a:prstGeom>
        </p:spPr>
      </p:pic>
    </p:spTree>
    <p:extLst>
      <p:ext uri="{BB962C8B-B14F-4D97-AF65-F5344CB8AC3E}">
        <p14:creationId xmlns:p14="http://schemas.microsoft.com/office/powerpoint/2010/main" val="6456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F3D6E723-965F-A2CD-8CF8-C6A6C66AA505}"/>
              </a:ext>
            </a:extLst>
          </p:cNvPr>
          <p:cNvPicPr>
            <a:picLocks noChangeAspect="1"/>
          </p:cNvPicPr>
          <p:nvPr/>
        </p:nvPicPr>
        <p:blipFill>
          <a:blip r:embed="rId3"/>
          <a:stretch>
            <a:fillRect/>
          </a:stretch>
        </p:blipFill>
        <p:spPr>
          <a:xfrm>
            <a:off x="746892" y="452168"/>
            <a:ext cx="7650217" cy="4239165"/>
          </a:xfrm>
          <a:prstGeom prst="rect">
            <a:avLst/>
          </a:prstGeom>
        </p:spPr>
      </p:pic>
    </p:spTree>
    <p:extLst>
      <p:ext uri="{BB962C8B-B14F-4D97-AF65-F5344CB8AC3E}">
        <p14:creationId xmlns:p14="http://schemas.microsoft.com/office/powerpoint/2010/main" val="289503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3" name="Picture 3" descr="Timeline&#10;&#10;Description automatically generated">
            <a:extLst>
              <a:ext uri="{FF2B5EF4-FFF2-40B4-BE49-F238E27FC236}">
                <a16:creationId xmlns:a16="http://schemas.microsoft.com/office/drawing/2014/main" id="{84117144-E999-C563-5E27-C93587902429}"/>
              </a:ext>
            </a:extLst>
          </p:cNvPr>
          <p:cNvPicPr>
            <a:picLocks noChangeAspect="1"/>
          </p:cNvPicPr>
          <p:nvPr/>
        </p:nvPicPr>
        <p:blipFill>
          <a:blip r:embed="rId3"/>
          <a:stretch>
            <a:fillRect/>
          </a:stretch>
        </p:blipFill>
        <p:spPr>
          <a:xfrm>
            <a:off x="-1971" y="-4127"/>
            <a:ext cx="9147941" cy="4609813"/>
          </a:xfrm>
          <a:prstGeom prst="rect">
            <a:avLst/>
          </a:prstGeom>
        </p:spPr>
      </p:pic>
    </p:spTree>
    <p:extLst>
      <p:ext uri="{BB962C8B-B14F-4D97-AF65-F5344CB8AC3E}">
        <p14:creationId xmlns:p14="http://schemas.microsoft.com/office/powerpoint/2010/main" val="1448659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2" name="Picture 3" descr="A picture containing timeline&#10;&#10;Description automatically generated">
            <a:extLst>
              <a:ext uri="{FF2B5EF4-FFF2-40B4-BE49-F238E27FC236}">
                <a16:creationId xmlns:a16="http://schemas.microsoft.com/office/drawing/2014/main" id="{7F9F4BDF-FD40-3E0C-1FD6-1D306DB26AB6}"/>
              </a:ext>
            </a:extLst>
          </p:cNvPr>
          <p:cNvPicPr>
            <a:picLocks noChangeAspect="1"/>
          </p:cNvPicPr>
          <p:nvPr/>
        </p:nvPicPr>
        <p:blipFill>
          <a:blip r:embed="rId3"/>
          <a:stretch>
            <a:fillRect/>
          </a:stretch>
        </p:blipFill>
        <p:spPr>
          <a:xfrm>
            <a:off x="-1971" y="-67815"/>
            <a:ext cx="9147941" cy="4668216"/>
          </a:xfrm>
          <a:prstGeom prst="rect">
            <a:avLst/>
          </a:prstGeom>
        </p:spPr>
      </p:pic>
    </p:spTree>
    <p:extLst>
      <p:ext uri="{BB962C8B-B14F-4D97-AF65-F5344CB8AC3E}">
        <p14:creationId xmlns:p14="http://schemas.microsoft.com/office/powerpoint/2010/main" val="3116939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DISCLAMER:</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457200" lvl="0" indent="-304800" algn="l" rtl="0">
              <a:spcBef>
                <a:spcPts val="1200"/>
              </a:spcBef>
              <a:spcAft>
                <a:spcPts val="0"/>
              </a:spcAft>
              <a:buClr>
                <a:srgbClr val="1801FF"/>
              </a:buClr>
              <a:buSzPts val="1200"/>
              <a:buChar char="●"/>
            </a:pPr>
            <a:r>
              <a:rPr lang="en-US"/>
              <a:t>This is not financial advice, and I am not a financial advisor. The following lecture is for discussion purposes only.</a:t>
            </a:r>
            <a:endParaRPr/>
          </a:p>
          <a:p>
            <a:pPr marL="457200" lvl="0" indent="-304800" algn="l" rtl="0">
              <a:spcBef>
                <a:spcPts val="0"/>
              </a:spcBef>
              <a:spcAft>
                <a:spcPts val="0"/>
              </a:spcAft>
              <a:buClr>
                <a:srgbClr val="1801FF"/>
              </a:buClr>
              <a:buSzPts val="1200"/>
              <a:buChar char="●"/>
            </a:pPr>
            <a:r>
              <a:rPr lang="en-US"/>
              <a:t>Investing is risky. You can lose all your money.</a:t>
            </a:r>
            <a:endParaRPr/>
          </a:p>
          <a:p>
            <a:pPr marL="457200" lvl="0" indent="-304800" algn="l" rtl="0">
              <a:spcBef>
                <a:spcPts val="0"/>
              </a:spcBef>
              <a:spcAft>
                <a:spcPts val="0"/>
              </a:spcAft>
              <a:buClr>
                <a:srgbClr val="1801FF"/>
              </a:buClr>
              <a:buSzPts val="1200"/>
              <a:buChar char="●"/>
            </a:pPr>
            <a:r>
              <a:rPr lang="en-US"/>
              <a:t>Past performances is not guarantee of future results.</a:t>
            </a:r>
            <a:endParaRPr/>
          </a:p>
          <a:p>
            <a:pPr marL="457200" lvl="0" indent="-304800" algn="l" rtl="0">
              <a:spcBef>
                <a:spcPts val="0"/>
              </a:spcBef>
              <a:spcAft>
                <a:spcPts val="0"/>
              </a:spcAft>
              <a:buClr>
                <a:srgbClr val="1801FF"/>
              </a:buClr>
              <a:buSzPts val="1200"/>
              <a:buChar char="●"/>
            </a:pPr>
            <a:r>
              <a:rPr lang="en-US"/>
              <a:t>Mention of any company doesn’t mean to take long nor short position, buy or sell the stock of the mentioned company</a:t>
            </a:r>
            <a:endParaRPr/>
          </a:p>
          <a:p>
            <a:pPr marL="152400" lvl="0" indent="0" algn="l" rtl="0">
              <a:spcBef>
                <a:spcPts val="0"/>
              </a:spcBef>
              <a:spcAft>
                <a:spcPts val="0"/>
              </a:spcAft>
              <a:buClr>
                <a:srgbClr val="1801FF"/>
              </a:buClr>
              <a:buSzPts val="1200"/>
              <a:buNone/>
            </a:pPr>
            <a:endParaRPr/>
          </a:p>
        </p:txBody>
      </p:sp>
    </p:spTree>
    <p:extLst>
      <p:ext uri="{BB962C8B-B14F-4D97-AF65-F5344CB8AC3E}">
        <p14:creationId xmlns:p14="http://schemas.microsoft.com/office/powerpoint/2010/main" val="1500529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More ideas / skipped content</a:t>
            </a: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a:lnSpc>
                <a:spcPct val="100000"/>
              </a:lnSpc>
              <a:spcBef>
                <a:spcPts val="1200"/>
              </a:spcBef>
              <a:buClr>
                <a:srgbClr val="1801FF"/>
              </a:buClr>
            </a:pPr>
            <a:r>
              <a:rPr lang="en-US" sz="2500"/>
              <a:t>Personal finances:</a:t>
            </a:r>
          </a:p>
          <a:p>
            <a:pPr lvl="1">
              <a:lnSpc>
                <a:spcPct val="100000"/>
              </a:lnSpc>
              <a:spcBef>
                <a:spcPts val="1200"/>
              </a:spcBef>
              <a:buClr>
                <a:srgbClr val="1801FF"/>
              </a:buClr>
            </a:pPr>
            <a:r>
              <a:rPr lang="en-US" sz="2500"/>
              <a:t>Targeted funds</a:t>
            </a:r>
          </a:p>
          <a:p>
            <a:pPr lvl="1">
              <a:lnSpc>
                <a:spcPct val="100000"/>
              </a:lnSpc>
              <a:spcBef>
                <a:spcPts val="1200"/>
              </a:spcBef>
              <a:buClr>
                <a:srgbClr val="1801FF"/>
              </a:buClr>
            </a:pPr>
            <a:r>
              <a:rPr lang="en-US" sz="2500"/>
              <a:t>Budgeting alternatives</a:t>
            </a:r>
          </a:p>
          <a:p>
            <a:pPr lvl="1">
              <a:lnSpc>
                <a:spcPct val="100000"/>
              </a:lnSpc>
              <a:spcBef>
                <a:spcPts val="1200"/>
              </a:spcBef>
              <a:buClr>
                <a:srgbClr val="1801FF"/>
              </a:buClr>
            </a:pPr>
            <a:r>
              <a:rPr lang="en-US" sz="2500"/>
              <a:t>Emergency fund – next level</a:t>
            </a:r>
            <a:endParaRPr lang="en-US"/>
          </a:p>
          <a:p>
            <a:pPr lvl="1">
              <a:lnSpc>
                <a:spcPct val="100000"/>
              </a:lnSpc>
              <a:spcBef>
                <a:spcPts val="1200"/>
              </a:spcBef>
              <a:buClr>
                <a:srgbClr val="1801FF"/>
              </a:buClr>
            </a:pPr>
            <a:r>
              <a:rPr lang="en-US" sz="2500"/>
              <a:t>House hacking</a:t>
            </a:r>
          </a:p>
          <a:p>
            <a:pPr>
              <a:lnSpc>
                <a:spcPct val="100000"/>
              </a:lnSpc>
              <a:spcBef>
                <a:spcPts val="1200"/>
              </a:spcBef>
              <a:buClr>
                <a:srgbClr val="1801FF"/>
              </a:buClr>
            </a:pPr>
            <a:endParaRPr lang="en-US" sz="2500"/>
          </a:p>
        </p:txBody>
      </p:sp>
    </p:spTree>
    <p:extLst>
      <p:ext uri="{BB962C8B-B14F-4D97-AF65-F5344CB8AC3E}">
        <p14:creationId xmlns:p14="http://schemas.microsoft.com/office/powerpoint/2010/main" val="387705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More ideas / skipped content</a:t>
            </a: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a:lnSpc>
                <a:spcPct val="100000"/>
              </a:lnSpc>
              <a:spcBef>
                <a:spcPts val="1200"/>
              </a:spcBef>
              <a:buClr>
                <a:srgbClr val="1801FF"/>
              </a:buClr>
            </a:pPr>
            <a:r>
              <a:rPr lang="en-US" sz="2500"/>
              <a:t>Invesment</a:t>
            </a:r>
          </a:p>
          <a:p>
            <a:pPr lvl="1">
              <a:lnSpc>
                <a:spcPct val="100000"/>
              </a:lnSpc>
              <a:spcBef>
                <a:spcPts val="1200"/>
              </a:spcBef>
              <a:buClr>
                <a:srgbClr val="1801FF"/>
              </a:buClr>
            </a:pPr>
            <a:r>
              <a:rPr lang="en-US" sz="2500"/>
              <a:t>Choice of broker</a:t>
            </a:r>
          </a:p>
          <a:p>
            <a:pPr lvl="1">
              <a:lnSpc>
                <a:spcPct val="100000"/>
              </a:lnSpc>
              <a:spcBef>
                <a:spcPts val="1200"/>
              </a:spcBef>
              <a:buClr>
                <a:srgbClr val="1801FF"/>
              </a:buClr>
            </a:pPr>
            <a:r>
              <a:rPr lang="en-US" sz="2500"/>
              <a:t>Taxes</a:t>
            </a:r>
          </a:p>
          <a:p>
            <a:pPr lvl="1">
              <a:lnSpc>
                <a:spcPct val="100000"/>
              </a:lnSpc>
              <a:spcBef>
                <a:spcPts val="1200"/>
              </a:spcBef>
              <a:buClr>
                <a:srgbClr val="1801FF"/>
              </a:buClr>
            </a:pPr>
            <a:r>
              <a:rPr lang="en-US" sz="2500"/>
              <a:t>Asset allocation</a:t>
            </a:r>
          </a:p>
          <a:p>
            <a:pPr lvl="1">
              <a:lnSpc>
                <a:spcPct val="100000"/>
              </a:lnSpc>
              <a:spcBef>
                <a:spcPts val="1200"/>
              </a:spcBef>
              <a:buClr>
                <a:srgbClr val="1801FF"/>
              </a:buClr>
            </a:pPr>
            <a:r>
              <a:rPr lang="en-US" sz="2500"/>
              <a:t>Portfolios for smaller timeframes</a:t>
            </a:r>
          </a:p>
          <a:p>
            <a:pPr>
              <a:lnSpc>
                <a:spcPct val="100000"/>
              </a:lnSpc>
              <a:spcBef>
                <a:spcPts val="1200"/>
              </a:spcBef>
              <a:buClr>
                <a:srgbClr val="1801FF"/>
              </a:buClr>
            </a:pPr>
            <a:endParaRPr lang="en-US" sz="1800"/>
          </a:p>
        </p:txBody>
      </p:sp>
    </p:spTree>
    <p:extLst>
      <p:ext uri="{BB962C8B-B14F-4D97-AF65-F5344CB8AC3E}">
        <p14:creationId xmlns:p14="http://schemas.microsoft.com/office/powerpoint/2010/main" val="3424402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Resources </a:t>
            </a:r>
            <a:endParaRPr lang="en-US"/>
          </a:p>
        </p:txBody>
      </p:sp>
      <p:sp>
        <p:nvSpPr>
          <p:cNvPr id="127" name="Google Shape;127;p19"/>
          <p:cNvSpPr txBox="1">
            <a:spLocks noGrp="1"/>
          </p:cNvSpPr>
          <p:nvPr>
            <p:ph type="body" idx="1"/>
          </p:nvPr>
        </p:nvSpPr>
        <p:spPr>
          <a:xfrm>
            <a:off x="316884" y="996863"/>
            <a:ext cx="3623437" cy="3978046"/>
          </a:xfrm>
          <a:prstGeom prst="rect">
            <a:avLst/>
          </a:prstGeom>
        </p:spPr>
        <p:txBody>
          <a:bodyPr spcFirstLastPara="1" wrap="square" lIns="91425" tIns="91425" rIns="91425" bIns="91425" anchor="t" anchorCtr="0">
            <a:normAutofit fontScale="92500" lnSpcReduction="10000"/>
          </a:bodyPr>
          <a:lstStyle/>
          <a:p>
            <a:pPr>
              <a:lnSpc>
                <a:spcPct val="100000"/>
              </a:lnSpc>
              <a:spcBef>
                <a:spcPts val="1200"/>
              </a:spcBef>
              <a:buClr>
                <a:srgbClr val="1801FF"/>
              </a:buClr>
            </a:pPr>
            <a:r>
              <a:rPr lang="en-US" sz="1500"/>
              <a:t>Reddit</a:t>
            </a:r>
          </a:p>
          <a:p>
            <a:pPr lvl="1">
              <a:lnSpc>
                <a:spcPct val="100000"/>
              </a:lnSpc>
              <a:spcBef>
                <a:spcPts val="1200"/>
              </a:spcBef>
              <a:buClr>
                <a:srgbClr val="1801FF"/>
              </a:buClr>
            </a:pPr>
            <a:r>
              <a:rPr lang="en-US" sz="1500">
                <a:hlinkClick r:id="rId3"/>
              </a:rPr>
              <a:t>r/finansije</a:t>
            </a:r>
            <a:r>
              <a:rPr lang="en-US" sz="1500"/>
              <a:t> - seek Wiki/first post</a:t>
            </a:r>
          </a:p>
          <a:p>
            <a:pPr lvl="1">
              <a:lnSpc>
                <a:spcPct val="100000"/>
              </a:lnSpc>
              <a:spcBef>
                <a:spcPts val="1200"/>
              </a:spcBef>
              <a:buClr>
                <a:srgbClr val="1801FF"/>
              </a:buClr>
            </a:pPr>
            <a:r>
              <a:rPr lang="en-US" sz="1500">
                <a:hlinkClick r:id="rId4"/>
              </a:rPr>
              <a:t>r/personalfinance</a:t>
            </a:r>
            <a:r>
              <a:rPr lang="en-US" sz="1500"/>
              <a:t> </a:t>
            </a:r>
          </a:p>
          <a:p>
            <a:pPr lvl="1">
              <a:lnSpc>
                <a:spcPct val="100000"/>
              </a:lnSpc>
              <a:spcBef>
                <a:spcPts val="1200"/>
              </a:spcBef>
              <a:buClr>
                <a:srgbClr val="1801FF"/>
              </a:buClr>
            </a:pPr>
            <a:r>
              <a:rPr lang="en-US" sz="1500">
                <a:hlinkClick r:id="rId5"/>
              </a:rPr>
              <a:t>r/eupersonalfinance</a:t>
            </a:r>
            <a:r>
              <a:rPr lang="en-US" sz="1500"/>
              <a:t> </a:t>
            </a:r>
          </a:p>
          <a:p>
            <a:pPr lvl="1">
              <a:lnSpc>
                <a:spcPct val="100000"/>
              </a:lnSpc>
              <a:spcBef>
                <a:spcPts val="1200"/>
              </a:spcBef>
              <a:buClr>
                <a:srgbClr val="1801FF"/>
              </a:buClr>
            </a:pPr>
            <a:r>
              <a:rPr lang="en-US" sz="1500">
                <a:hlinkClick r:id="rId6"/>
              </a:rPr>
              <a:t>r/wallstreetbets - MEME</a:t>
            </a:r>
            <a:r>
              <a:rPr lang="en-US" sz="1500"/>
              <a:t> </a:t>
            </a:r>
          </a:p>
          <a:p>
            <a:pPr>
              <a:lnSpc>
                <a:spcPct val="100000"/>
              </a:lnSpc>
              <a:spcBef>
                <a:spcPts val="1200"/>
              </a:spcBef>
              <a:buClr>
                <a:srgbClr val="1801FF"/>
              </a:buClr>
            </a:pPr>
            <a:r>
              <a:rPr lang="en-US" sz="1500"/>
              <a:t>Books </a:t>
            </a:r>
          </a:p>
          <a:p>
            <a:pPr lvl="1">
              <a:lnSpc>
                <a:spcPct val="100000"/>
              </a:lnSpc>
              <a:spcBef>
                <a:spcPts val="1200"/>
              </a:spcBef>
              <a:buClr>
                <a:srgbClr val="1801FF"/>
              </a:buClr>
            </a:pPr>
            <a:r>
              <a:rPr lang="en-US" sz="1500">
                <a:hlinkClick r:id="rId7"/>
              </a:rPr>
              <a:t>Millionaire Next Door </a:t>
            </a:r>
            <a:r>
              <a:rPr lang="en-US" sz="1500"/>
              <a:t> </a:t>
            </a:r>
          </a:p>
          <a:p>
            <a:pPr lvl="1">
              <a:lnSpc>
                <a:spcPct val="100000"/>
              </a:lnSpc>
              <a:spcBef>
                <a:spcPts val="1200"/>
              </a:spcBef>
              <a:buClr>
                <a:srgbClr val="1801FF"/>
              </a:buClr>
            </a:pPr>
            <a:r>
              <a:rPr lang="en-US" sz="1500">
                <a:hlinkClick r:id="rId8"/>
              </a:rPr>
              <a:t>Psychology of Money</a:t>
            </a:r>
            <a:r>
              <a:rPr lang="en-US" sz="1500"/>
              <a:t> </a:t>
            </a:r>
          </a:p>
          <a:p>
            <a:pPr lvl="1">
              <a:lnSpc>
                <a:spcPct val="100000"/>
              </a:lnSpc>
              <a:spcBef>
                <a:spcPts val="1200"/>
              </a:spcBef>
              <a:buClr>
                <a:srgbClr val="1801FF"/>
              </a:buClr>
            </a:pPr>
            <a:r>
              <a:rPr lang="en-US" sz="1500">
                <a:hlinkClick r:id="rId9"/>
              </a:rPr>
              <a:t>Simple Path to Wealth</a:t>
            </a:r>
          </a:p>
          <a:p>
            <a:pPr lvl="1">
              <a:lnSpc>
                <a:spcPct val="100000"/>
              </a:lnSpc>
              <a:spcBef>
                <a:spcPts val="1200"/>
              </a:spcBef>
              <a:buClr>
                <a:srgbClr val="1801FF"/>
              </a:buClr>
            </a:pPr>
            <a:r>
              <a:rPr lang="en-US" sz="1500">
                <a:hlinkClick r:id="rId10"/>
              </a:rPr>
              <a:t>Richest Man in Babylon</a:t>
            </a:r>
            <a:r>
              <a:rPr lang="en-US" sz="1500"/>
              <a:t> </a:t>
            </a:r>
            <a:endParaRPr lang="en-US"/>
          </a:p>
          <a:p>
            <a:pPr lvl="1">
              <a:lnSpc>
                <a:spcPct val="100000"/>
              </a:lnSpc>
              <a:spcBef>
                <a:spcPts val="1200"/>
              </a:spcBef>
              <a:buClr>
                <a:srgbClr val="1801FF"/>
              </a:buClr>
            </a:pPr>
            <a:r>
              <a:rPr lang="en-US" sz="1500">
                <a:hlinkClick r:id="rId11"/>
              </a:rPr>
              <a:t>Rich Dad Poor Dad</a:t>
            </a:r>
            <a:r>
              <a:rPr lang="en-US" sz="1500"/>
              <a:t> </a:t>
            </a:r>
          </a:p>
          <a:p>
            <a:pPr lvl="1">
              <a:lnSpc>
                <a:spcPct val="100000"/>
              </a:lnSpc>
              <a:spcBef>
                <a:spcPts val="1200"/>
              </a:spcBef>
              <a:buClr>
                <a:srgbClr val="1801FF"/>
              </a:buClr>
            </a:pPr>
            <a:endParaRPr lang="en-US" sz="1500"/>
          </a:p>
          <a:p>
            <a:pPr lvl="1">
              <a:lnSpc>
                <a:spcPct val="100000"/>
              </a:lnSpc>
              <a:spcBef>
                <a:spcPts val="1200"/>
              </a:spcBef>
              <a:buClr>
                <a:srgbClr val="1801FF"/>
              </a:buClr>
            </a:pPr>
            <a:endParaRPr lang="en-US" sz="1500"/>
          </a:p>
          <a:p>
            <a:pPr>
              <a:lnSpc>
                <a:spcPct val="100000"/>
              </a:lnSpc>
              <a:spcBef>
                <a:spcPts val="1200"/>
              </a:spcBef>
              <a:buClr>
                <a:srgbClr val="1801FF"/>
              </a:buClr>
            </a:pPr>
            <a:endParaRPr lang="en-US" sz="1500"/>
          </a:p>
          <a:p>
            <a:pPr>
              <a:lnSpc>
                <a:spcPct val="100000"/>
              </a:lnSpc>
              <a:spcBef>
                <a:spcPts val="1200"/>
              </a:spcBef>
              <a:buClr>
                <a:srgbClr val="1801FF"/>
              </a:buClr>
            </a:pPr>
            <a:endParaRPr lang="en-US" sz="1500"/>
          </a:p>
        </p:txBody>
      </p:sp>
      <p:sp>
        <p:nvSpPr>
          <p:cNvPr id="3" name="Google Shape;127;p19">
            <a:extLst>
              <a:ext uri="{FF2B5EF4-FFF2-40B4-BE49-F238E27FC236}">
                <a16:creationId xmlns:a16="http://schemas.microsoft.com/office/drawing/2014/main" id="{AA53B3C3-16C1-DFD8-A9A1-8736E2C04B59}"/>
              </a:ext>
            </a:extLst>
          </p:cNvPr>
          <p:cNvSpPr txBox="1">
            <a:spLocks/>
          </p:cNvSpPr>
          <p:nvPr/>
        </p:nvSpPr>
        <p:spPr>
          <a:xfrm>
            <a:off x="4572988" y="1006645"/>
            <a:ext cx="3623437" cy="3918925"/>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L="457200" marR="0" lvl="0"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1pPr>
            <a:lvl2pPr marL="914400" marR="0" lvl="1"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2pPr>
            <a:lvl3pPr marL="1371600" marR="0" lvl="2"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3pPr>
            <a:lvl4pPr marL="1828800" marR="0" lvl="3"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4pPr>
            <a:lvl5pPr marL="2286000" marR="0" lvl="4"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5pPr>
            <a:lvl6pPr marL="2743200" marR="0" lvl="5"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6pPr>
            <a:lvl7pPr marL="3200400" marR="0" lvl="6"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7pPr>
            <a:lvl8pPr marL="3657600" marR="0" lvl="7"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8pPr>
            <a:lvl9pPr marL="4114800" marR="0" lvl="8" indent="-304800" algn="l" rtl="0" eaLnBrk="1" hangingPunct="1">
              <a:lnSpc>
                <a:spcPct val="150000"/>
              </a:lnSpc>
              <a:spcBef>
                <a:spcPts val="0"/>
              </a:spcBef>
              <a:spcAft>
                <a:spcPts val="0"/>
              </a:spcAft>
              <a:buClr>
                <a:srgbClr val="343433"/>
              </a:buClr>
              <a:buSzPts val="1200"/>
              <a:buFont typeface="Roboto Light"/>
              <a:buChar char="■"/>
              <a:defRPr sz="1200" b="0" i="0" u="none" strike="noStrike" cap="none">
                <a:solidFill>
                  <a:srgbClr val="343433"/>
                </a:solidFill>
                <a:latin typeface="Roboto Light"/>
                <a:ea typeface="Roboto Light"/>
                <a:cs typeface="Roboto Light"/>
                <a:sym typeface="Roboto Light"/>
              </a:defRPr>
            </a:lvl9pPr>
          </a:lstStyle>
          <a:p>
            <a:pPr>
              <a:lnSpc>
                <a:spcPct val="100000"/>
              </a:lnSpc>
              <a:spcBef>
                <a:spcPts val="1200"/>
              </a:spcBef>
              <a:buClr>
                <a:srgbClr val="1801FF"/>
              </a:buClr>
            </a:pPr>
            <a:r>
              <a:rPr lang="en-US" sz="1500" dirty="0"/>
              <a:t>YouTube</a:t>
            </a:r>
          </a:p>
          <a:p>
            <a:pPr lvl="1">
              <a:lnSpc>
                <a:spcPct val="100000"/>
              </a:lnSpc>
              <a:spcBef>
                <a:spcPts val="1200"/>
              </a:spcBef>
              <a:buClr>
                <a:srgbClr val="1801FF"/>
              </a:buClr>
            </a:pPr>
            <a:r>
              <a:rPr lang="en-US" sz="1500" dirty="0" err="1">
                <a:hlinkClick r:id="rId12"/>
              </a:rPr>
              <a:t>Lične</a:t>
            </a:r>
            <a:r>
              <a:rPr lang="en-US" sz="1500" dirty="0">
                <a:hlinkClick r:id="rId12"/>
              </a:rPr>
              <a:t> </a:t>
            </a:r>
            <a:r>
              <a:rPr lang="en-US" sz="1500" dirty="0" err="1">
                <a:hlinkClick r:id="rId12"/>
              </a:rPr>
              <a:t>Finansije</a:t>
            </a:r>
            <a:r>
              <a:rPr lang="en-US" sz="1500" dirty="0">
                <a:hlinkClick r:id="rId12"/>
              </a:rPr>
              <a:t> - </a:t>
            </a:r>
            <a:r>
              <a:rPr lang="en-US" sz="1500" dirty="0" err="1">
                <a:hlinkClick r:id="rId12"/>
              </a:rPr>
              <a:t>Đorđe</a:t>
            </a:r>
            <a:r>
              <a:rPr lang="en-US" sz="1500" dirty="0"/>
              <a:t> </a:t>
            </a:r>
          </a:p>
          <a:p>
            <a:pPr lvl="1">
              <a:lnSpc>
                <a:spcPct val="100000"/>
              </a:lnSpc>
              <a:spcBef>
                <a:spcPts val="1200"/>
              </a:spcBef>
              <a:buClr>
                <a:srgbClr val="1801FF"/>
              </a:buClr>
            </a:pPr>
            <a:r>
              <a:rPr lang="en-US" sz="1500" dirty="0">
                <a:hlinkClick r:id="rId13"/>
              </a:rPr>
              <a:t>Ben Felix</a:t>
            </a:r>
            <a:r>
              <a:rPr lang="en-US" sz="1500" dirty="0"/>
              <a:t> </a:t>
            </a:r>
            <a:endParaRPr lang="en-US" dirty="0"/>
          </a:p>
          <a:p>
            <a:pPr lvl="1">
              <a:lnSpc>
                <a:spcPct val="100000"/>
              </a:lnSpc>
              <a:spcBef>
                <a:spcPts val="1200"/>
              </a:spcBef>
              <a:buClr>
                <a:srgbClr val="1801FF"/>
              </a:buClr>
            </a:pPr>
            <a:r>
              <a:rPr lang="en-US" sz="1500" dirty="0">
                <a:hlinkClick r:id="rId14"/>
              </a:rPr>
              <a:t>The Plain Bagel</a:t>
            </a:r>
          </a:p>
          <a:p>
            <a:pPr lvl="1">
              <a:lnSpc>
                <a:spcPct val="100000"/>
              </a:lnSpc>
              <a:spcBef>
                <a:spcPts val="1200"/>
              </a:spcBef>
              <a:buClr>
                <a:srgbClr val="1801FF"/>
              </a:buClr>
            </a:pPr>
            <a:r>
              <a:rPr lang="en-US" dirty="0">
                <a:hlinkClick r:id="rId15"/>
              </a:rPr>
              <a:t>Economics Explained</a:t>
            </a:r>
            <a:r>
              <a:rPr lang="en-US" dirty="0"/>
              <a:t> </a:t>
            </a:r>
          </a:p>
          <a:p>
            <a:pPr>
              <a:lnSpc>
                <a:spcPct val="100000"/>
              </a:lnSpc>
              <a:spcBef>
                <a:spcPts val="1200"/>
              </a:spcBef>
              <a:buClr>
                <a:srgbClr val="1801FF"/>
              </a:buClr>
            </a:pPr>
            <a:r>
              <a:rPr lang="en-US" sz="1500" dirty="0"/>
              <a:t>Tools</a:t>
            </a:r>
          </a:p>
          <a:p>
            <a:pPr lvl="1">
              <a:lnSpc>
                <a:spcPct val="100000"/>
              </a:lnSpc>
              <a:spcBef>
                <a:spcPts val="1200"/>
              </a:spcBef>
              <a:buClr>
                <a:srgbClr val="1801FF"/>
              </a:buClr>
            </a:pPr>
            <a:r>
              <a:rPr lang="en-US" sz="1500" dirty="0">
                <a:hlinkClick r:id="rId16"/>
              </a:rPr>
              <a:t>Investopedia</a:t>
            </a:r>
            <a:r>
              <a:rPr lang="en-US" sz="1500" dirty="0"/>
              <a:t> </a:t>
            </a:r>
            <a:endParaRPr lang="sr-Latn-RS" sz="1500" dirty="0"/>
          </a:p>
          <a:p>
            <a:pPr lvl="1">
              <a:lnSpc>
                <a:spcPct val="100000"/>
              </a:lnSpc>
              <a:spcBef>
                <a:spcPts val="1200"/>
              </a:spcBef>
              <a:buClr>
                <a:srgbClr val="1801FF"/>
              </a:buClr>
            </a:pPr>
            <a:r>
              <a:rPr lang="en-US" sz="1400" dirty="0">
                <a:hlinkClick r:id="rId17"/>
              </a:rPr>
              <a:t>Bankeronwheels.com – Investing and Personal Finance for European and UK Investors</a:t>
            </a:r>
            <a:endParaRPr lang="en-US" sz="1400" dirty="0"/>
          </a:p>
          <a:p>
            <a:pPr lvl="1">
              <a:lnSpc>
                <a:spcPct val="100000"/>
              </a:lnSpc>
              <a:spcBef>
                <a:spcPts val="1200"/>
              </a:spcBef>
              <a:buClr>
                <a:srgbClr val="1801FF"/>
              </a:buClr>
            </a:pPr>
            <a:r>
              <a:rPr lang="en-US" sz="1500" dirty="0" err="1">
                <a:hlinkClick r:id="rId18"/>
              </a:rPr>
              <a:t>Justetf</a:t>
            </a:r>
            <a:r>
              <a:rPr lang="en-US" sz="1500" dirty="0"/>
              <a:t> </a:t>
            </a:r>
          </a:p>
          <a:p>
            <a:pPr lvl="1">
              <a:lnSpc>
                <a:spcPct val="100000"/>
              </a:lnSpc>
              <a:spcBef>
                <a:spcPts val="1200"/>
              </a:spcBef>
              <a:buClr>
                <a:srgbClr val="1801FF"/>
              </a:buClr>
            </a:pPr>
            <a:r>
              <a:rPr lang="en-US" sz="1500" dirty="0">
                <a:hlinkClick r:id="rId19"/>
              </a:rPr>
              <a:t>https://backtest.curvo.eu/</a:t>
            </a:r>
            <a:r>
              <a:rPr lang="en-US" sz="1500" dirty="0"/>
              <a:t> </a:t>
            </a:r>
          </a:p>
          <a:p>
            <a:pPr lvl="1">
              <a:lnSpc>
                <a:spcPct val="100000"/>
              </a:lnSpc>
              <a:spcBef>
                <a:spcPts val="1200"/>
              </a:spcBef>
              <a:buClr>
                <a:srgbClr val="1801FF"/>
              </a:buClr>
            </a:pPr>
            <a:r>
              <a:rPr lang="en-US" sz="1500" dirty="0" err="1">
                <a:hlinkClick r:id="rId20"/>
              </a:rPr>
              <a:t>Networthify</a:t>
            </a:r>
            <a:r>
              <a:rPr lang="en-US" sz="1500" dirty="0"/>
              <a:t> </a:t>
            </a:r>
          </a:p>
          <a:p>
            <a:pPr>
              <a:lnSpc>
                <a:spcPct val="100000"/>
              </a:lnSpc>
              <a:spcBef>
                <a:spcPts val="1200"/>
              </a:spcBef>
              <a:buClr>
                <a:srgbClr val="1801FF"/>
              </a:buClr>
            </a:pPr>
            <a:endParaRPr lang="en-US" sz="1500" dirty="0"/>
          </a:p>
          <a:p>
            <a:pPr>
              <a:lnSpc>
                <a:spcPct val="100000"/>
              </a:lnSpc>
              <a:spcBef>
                <a:spcPts val="1200"/>
              </a:spcBef>
              <a:buClr>
                <a:srgbClr val="1801FF"/>
              </a:buClr>
            </a:pPr>
            <a:endParaRPr lang="en-US" sz="1500" dirty="0"/>
          </a:p>
          <a:p>
            <a:pPr lvl="1">
              <a:lnSpc>
                <a:spcPct val="100000"/>
              </a:lnSpc>
              <a:spcBef>
                <a:spcPts val="1200"/>
              </a:spcBef>
              <a:buClr>
                <a:srgbClr val="1801FF"/>
              </a:buClr>
            </a:pPr>
            <a:endParaRPr lang="en-US" sz="1500" dirty="0"/>
          </a:p>
          <a:p>
            <a:pPr>
              <a:lnSpc>
                <a:spcPct val="100000"/>
              </a:lnSpc>
              <a:spcBef>
                <a:spcPts val="1200"/>
              </a:spcBef>
              <a:buClr>
                <a:srgbClr val="1801FF"/>
              </a:buClr>
            </a:pPr>
            <a:endParaRPr lang="en-US" sz="1500" dirty="0"/>
          </a:p>
          <a:p>
            <a:pPr>
              <a:lnSpc>
                <a:spcPct val="100000"/>
              </a:lnSpc>
              <a:spcBef>
                <a:spcPts val="1200"/>
              </a:spcBef>
              <a:buClr>
                <a:srgbClr val="1801FF"/>
              </a:buClr>
            </a:pPr>
            <a:endParaRPr lang="en-US" sz="1500" dirty="0"/>
          </a:p>
        </p:txBody>
      </p:sp>
    </p:spTree>
    <p:extLst>
      <p:ext uri="{BB962C8B-B14F-4D97-AF65-F5344CB8AC3E}">
        <p14:creationId xmlns:p14="http://schemas.microsoft.com/office/powerpoint/2010/main" val="380926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DISCLAMER:</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457200" lvl="0" indent="-304800" algn="l" rtl="0">
              <a:spcBef>
                <a:spcPts val="1200"/>
              </a:spcBef>
              <a:spcAft>
                <a:spcPts val="0"/>
              </a:spcAft>
              <a:buClr>
                <a:srgbClr val="1801FF"/>
              </a:buClr>
              <a:buSzPts val="1200"/>
              <a:buChar char="●"/>
            </a:pPr>
            <a:r>
              <a:rPr lang="en-US"/>
              <a:t>This is not financial advice, and I am not a financial advisor. The following lecture is for discussion purposes only.</a:t>
            </a:r>
            <a:endParaRPr/>
          </a:p>
          <a:p>
            <a:pPr marL="457200" lvl="0" indent="-304800" algn="l" rtl="0">
              <a:spcBef>
                <a:spcPts val="0"/>
              </a:spcBef>
              <a:spcAft>
                <a:spcPts val="0"/>
              </a:spcAft>
              <a:buClr>
                <a:srgbClr val="1801FF"/>
              </a:buClr>
              <a:buSzPts val="1200"/>
              <a:buChar char="●"/>
            </a:pPr>
            <a:r>
              <a:rPr lang="en-US"/>
              <a:t>Investing is risky. You can lose all your money.</a:t>
            </a:r>
            <a:endParaRPr/>
          </a:p>
          <a:p>
            <a:pPr marL="457200" lvl="0" indent="-304800" algn="l" rtl="0">
              <a:spcBef>
                <a:spcPts val="0"/>
              </a:spcBef>
              <a:spcAft>
                <a:spcPts val="0"/>
              </a:spcAft>
              <a:buClr>
                <a:srgbClr val="1801FF"/>
              </a:buClr>
              <a:buSzPts val="1200"/>
              <a:buChar char="●"/>
            </a:pPr>
            <a:r>
              <a:rPr lang="en-US"/>
              <a:t>Past performances is not guarantee of future results.</a:t>
            </a:r>
            <a:endParaRPr/>
          </a:p>
          <a:p>
            <a:pPr marL="457200" lvl="0" indent="-304800" algn="l" rtl="0">
              <a:spcBef>
                <a:spcPts val="0"/>
              </a:spcBef>
              <a:spcAft>
                <a:spcPts val="0"/>
              </a:spcAft>
              <a:buClr>
                <a:srgbClr val="1801FF"/>
              </a:buClr>
              <a:buSzPts val="1200"/>
              <a:buChar char="●"/>
            </a:pPr>
            <a:r>
              <a:rPr lang="en-US"/>
              <a:t>Mention of the company stock doesn’t mean any signal to take long nor short position, buy or sell the stock of the mentioned company</a:t>
            </a:r>
            <a:endParaRPr/>
          </a:p>
          <a:p>
            <a:pPr marL="152400" lvl="0" indent="0" algn="l" rtl="0">
              <a:spcBef>
                <a:spcPts val="0"/>
              </a:spcBef>
              <a:spcAft>
                <a:spcPts val="0"/>
              </a:spcAft>
              <a:buClr>
                <a:srgbClr val="1801FF"/>
              </a:buClr>
              <a:buSzPts val="1200"/>
              <a:buNone/>
            </a:pPr>
            <a:endParaRPr/>
          </a:p>
        </p:txBody>
      </p:sp>
    </p:spTree>
    <p:extLst>
      <p:ext uri="{BB962C8B-B14F-4D97-AF65-F5344CB8AC3E}">
        <p14:creationId xmlns:p14="http://schemas.microsoft.com/office/powerpoint/2010/main" val="643507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subTitle" idx="1"/>
          </p:nvPr>
        </p:nvSpPr>
        <p:spPr>
          <a:xfrm>
            <a:off x="311700" y="4642925"/>
            <a:ext cx="8667600" cy="2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Black"/>
                <a:ea typeface="Roboto Black"/>
                <a:cs typeface="Roboto Black"/>
                <a:sym typeface="Roboto Black"/>
              </a:rPr>
              <a:t>HTEC group </a:t>
            </a:r>
            <a:r>
              <a:rPr lang="en">
                <a:sym typeface="Roboto Black"/>
              </a:rPr>
              <a:t>| </a:t>
            </a:r>
            <a:r>
              <a:rPr lang="en">
                <a:sym typeface="Roboto Light"/>
              </a:rPr>
              <a:t>USA, San Francisco | 535 Mission St, 14th floor | +1 415 490 8175 | </a:t>
            </a:r>
            <a:r>
              <a:rPr lang="en-GB">
                <a:sym typeface="Roboto Light"/>
                <a:hlinkClick r:id="rId3">
                  <a:extLst>
                    <a:ext uri="{A12FA001-AC4F-418D-AE19-62706E023703}">
                      <ahyp:hlinkClr xmlns:ahyp="http://schemas.microsoft.com/office/drawing/2018/hyperlinkcolor" val="tx"/>
                    </a:ext>
                  </a:extLst>
                </a:hlinkClick>
              </a:rPr>
              <a:t>office-sf@htecgroup.com</a:t>
            </a:r>
            <a:r>
              <a:rPr lang="en-GB">
                <a:sym typeface="Roboto Light"/>
              </a:rPr>
              <a:t> | </a:t>
            </a:r>
            <a:r>
              <a:rPr lang="en-GB">
                <a:sym typeface="Roboto Light"/>
                <a:hlinkClick r:id="rId4">
                  <a:extLst>
                    <a:ext uri="{A12FA001-AC4F-418D-AE19-62706E023703}">
                      <ahyp:hlinkClr xmlns:ahyp="http://schemas.microsoft.com/office/drawing/2018/hyperlinkcolor" val="tx"/>
                    </a:ext>
                  </a:extLst>
                </a:hlinkClick>
              </a:rPr>
              <a:t>htecgroup.com</a:t>
            </a:r>
            <a:endParaRPr lang="en-GB">
              <a:latin typeface="Roboto Light"/>
              <a:ea typeface="Roboto Light"/>
              <a:sym typeface="Roboto Light"/>
            </a:endParaRPr>
          </a:p>
          <a:p>
            <a:pPr marL="0" lvl="0" indent="0" algn="l" rtl="0">
              <a:spcBef>
                <a:spcPts val="0"/>
              </a:spcBef>
              <a:spcAft>
                <a:spcPts val="0"/>
              </a:spcAft>
              <a:buNone/>
            </a:pPr>
            <a:endParaRPr/>
          </a:p>
        </p:txBody>
      </p:sp>
      <p:sp>
        <p:nvSpPr>
          <p:cNvPr id="133" name="Google Shape;133;p20"/>
          <p:cNvSpPr txBox="1">
            <a:spLocks noGrp="1"/>
          </p:cNvSpPr>
          <p:nvPr>
            <p:ph type="ctrTitle"/>
          </p:nvPr>
        </p:nvSpPr>
        <p:spPr>
          <a:xfrm>
            <a:off x="311700" y="1586400"/>
            <a:ext cx="6223200" cy="12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lt1"/>
                </a:solidFill>
                <a:latin typeface="Roboto Black"/>
                <a:ea typeface="Roboto Black"/>
                <a:cs typeface="Roboto Black"/>
                <a:sym typeface="Roboto Black"/>
              </a:rPr>
              <a:t>Q&amp;A</a:t>
            </a:r>
            <a:endParaRPr sz="9600">
              <a:solidFill>
                <a:schemeClr val="lt1"/>
              </a:solidFill>
              <a:latin typeface="Roboto Black"/>
              <a:ea typeface="Roboto Black"/>
              <a:cs typeface="Roboto Black"/>
              <a:sym typeface="Roboto Black"/>
            </a:endParaRPr>
          </a:p>
        </p:txBody>
      </p:sp>
    </p:spTree>
    <p:extLst>
      <p:ext uri="{BB962C8B-B14F-4D97-AF65-F5344CB8AC3E}">
        <p14:creationId xmlns:p14="http://schemas.microsoft.com/office/powerpoint/2010/main" val="3189046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r>
              <a:rPr lang="en"/>
              <a:t>Investing </a:t>
            </a:r>
            <a:r>
              <a:rPr lang="en-US"/>
              <a:t>in whole Capitalism</a:t>
            </a: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152400" indent="0">
              <a:spcBef>
                <a:spcPts val="1200"/>
              </a:spcBef>
              <a:buNone/>
            </a:pPr>
            <a:endParaRPr lang="en-US" sz="2500"/>
          </a:p>
        </p:txBody>
      </p:sp>
      <p:pic>
        <p:nvPicPr>
          <p:cNvPr id="2" name="Picture 2" descr="Graphical user interface, website&#10;&#10;Description automatically generated">
            <a:extLst>
              <a:ext uri="{FF2B5EF4-FFF2-40B4-BE49-F238E27FC236}">
                <a16:creationId xmlns:a16="http://schemas.microsoft.com/office/drawing/2014/main" id="{85617358-07F8-6237-D8E2-BFACDCC35F52}"/>
              </a:ext>
            </a:extLst>
          </p:cNvPr>
          <p:cNvPicPr>
            <a:picLocks noChangeAspect="1"/>
          </p:cNvPicPr>
          <p:nvPr/>
        </p:nvPicPr>
        <p:blipFill>
          <a:blip r:embed="rId3"/>
          <a:stretch>
            <a:fillRect/>
          </a:stretch>
        </p:blipFill>
        <p:spPr>
          <a:xfrm>
            <a:off x="520263" y="1212769"/>
            <a:ext cx="4231070" cy="2924884"/>
          </a:xfrm>
          <a:prstGeom prst="rect">
            <a:avLst/>
          </a:prstGeom>
        </p:spPr>
      </p:pic>
    </p:spTree>
    <p:extLst>
      <p:ext uri="{BB962C8B-B14F-4D97-AF65-F5344CB8AC3E}">
        <p14:creationId xmlns:p14="http://schemas.microsoft.com/office/powerpoint/2010/main" val="1121631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1"/>
          <p:cNvSpPr txBox="1">
            <a:spLocks noGrp="1"/>
          </p:cNvSpPr>
          <p:nvPr>
            <p:ph type="body" idx="1"/>
          </p:nvPr>
        </p:nvSpPr>
        <p:spPr>
          <a:xfrm>
            <a:off x="117725" y="994400"/>
            <a:ext cx="2995500" cy="3416400"/>
          </a:xfrm>
          <a:prstGeom prst="rect">
            <a:avLst/>
          </a:prstGeom>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rgbClr val="1801FF"/>
              </a:buClr>
              <a:buSzPts val="1200"/>
              <a:buFont typeface="Roboto Black"/>
              <a:buChar char="●"/>
            </a:pPr>
            <a:r>
              <a:rPr lang="en">
                <a:solidFill>
                  <a:srgbClr val="1801FF"/>
                </a:solidFill>
                <a:latin typeface="Roboto Black"/>
                <a:ea typeface="Roboto Black"/>
                <a:cs typeface="Roboto Black"/>
                <a:sym typeface="Roboto Black"/>
              </a:rPr>
              <a:t>Chapter 1 title</a:t>
            </a:r>
            <a:endParaRPr>
              <a:solidFill>
                <a:srgbClr val="1801FF"/>
              </a:solidFill>
              <a:latin typeface="Roboto Black"/>
              <a:ea typeface="Roboto Black"/>
              <a:cs typeface="Roboto Black"/>
              <a:sym typeface="Roboto Black"/>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2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3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4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5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6 title</a:t>
            </a:r>
            <a:endParaRPr>
              <a:solidFill>
                <a:srgbClr val="1801FF"/>
              </a:solidFill>
            </a:endParaRPr>
          </a:p>
        </p:txBody>
      </p:sp>
      <p:sp>
        <p:nvSpPr>
          <p:cNvPr id="66" name="Google Shape;66;p11"/>
          <p:cNvSpPr txBox="1">
            <a:spLocks noGrp="1"/>
          </p:cNvSpPr>
          <p:nvPr>
            <p:ph type="body" idx="2"/>
          </p:nvPr>
        </p:nvSpPr>
        <p:spPr>
          <a:xfrm>
            <a:off x="4856575" y="994400"/>
            <a:ext cx="3975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12"/>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Roboto Light"/>
                <a:ea typeface="Roboto Light"/>
                <a:cs typeface="Roboto Light"/>
                <a:sym typeface="Roboto Light"/>
              </a:rPr>
              <a:t>Chapter Title Goes Here</a:t>
            </a:r>
            <a:endParaRPr>
              <a:latin typeface="Roboto Light"/>
              <a:ea typeface="Roboto Light"/>
              <a:cs typeface="Roboto Light"/>
              <a:sym typeface="Roboto Light"/>
            </a:endParaRPr>
          </a:p>
        </p:txBody>
      </p:sp>
      <p:sp>
        <p:nvSpPr>
          <p:cNvPr id="72" name="Google Shape;72;p12"/>
          <p:cNvSpPr txBox="1">
            <a:spLocks noGrp="1"/>
          </p:cNvSpPr>
          <p:nvPr>
            <p:ph type="body" idx="1"/>
          </p:nvPr>
        </p:nvSpPr>
        <p:spPr>
          <a:xfrm>
            <a:off x="311700" y="1011900"/>
            <a:ext cx="3768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a:p>
        </p:txBody>
      </p:sp>
      <p:sp>
        <p:nvSpPr>
          <p:cNvPr id="73" name="Google Shape;73;p12"/>
          <p:cNvSpPr txBox="1">
            <a:spLocks noGrp="1"/>
          </p:cNvSpPr>
          <p:nvPr>
            <p:ph type="body" idx="1"/>
          </p:nvPr>
        </p:nvSpPr>
        <p:spPr>
          <a:xfrm>
            <a:off x="4611625" y="1011900"/>
            <a:ext cx="42207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1801FF"/>
              </a:buClr>
              <a:buSzPts val="1200"/>
              <a:buChar char="●"/>
            </a:pPr>
            <a:r>
              <a:rPr lang="en"/>
              <a:t>Lorem ipsum dolor sit amet, consectetur adipiscing elit</a:t>
            </a:r>
            <a:endParaRPr/>
          </a:p>
          <a:p>
            <a:pPr marL="457200" lvl="0" indent="-304800" algn="l" rtl="0">
              <a:spcBef>
                <a:spcPts val="0"/>
              </a:spcBef>
              <a:spcAft>
                <a:spcPts val="0"/>
              </a:spcAft>
              <a:buClr>
                <a:srgbClr val="1801FF"/>
              </a:buClr>
              <a:buSzPts val="1200"/>
              <a:buChar char="●"/>
            </a:pPr>
            <a:r>
              <a:rPr lang="en"/>
              <a:t>sed do eiusmod tempor incididunt ut labore et dolore magna aliqua</a:t>
            </a:r>
            <a:endParaRPr/>
          </a:p>
          <a:p>
            <a:pPr marL="457200" lvl="0" indent="-304800" algn="l" rtl="0">
              <a:spcBef>
                <a:spcPts val="0"/>
              </a:spcBef>
              <a:spcAft>
                <a:spcPts val="0"/>
              </a:spcAft>
              <a:buClr>
                <a:srgbClr val="1801FF"/>
              </a:buClr>
              <a:buSzPts val="1200"/>
              <a:buChar char="●"/>
            </a:pPr>
            <a:r>
              <a:rPr lang="en"/>
              <a:t>Ut enim ad minim veniam, quis nostrud exercitation</a:t>
            </a:r>
            <a:endParaRPr/>
          </a:p>
          <a:p>
            <a:pPr marL="457200" lvl="0" indent="-304800" algn="l" rtl="0">
              <a:spcBef>
                <a:spcPts val="0"/>
              </a:spcBef>
              <a:spcAft>
                <a:spcPts val="0"/>
              </a:spcAft>
              <a:buClr>
                <a:srgbClr val="1801FF"/>
              </a:buClr>
              <a:buSzPts val="1200"/>
              <a:buChar char="●"/>
            </a:pPr>
            <a:r>
              <a:rPr lang="en"/>
              <a:t>ullamco laboris nisi ut aliquip ex ea commodo consequat</a:t>
            </a:r>
            <a:endParaRPr/>
          </a:p>
          <a:p>
            <a:pPr marL="457200" lvl="0" indent="-304800" algn="l" rtl="0">
              <a:spcBef>
                <a:spcPts val="0"/>
              </a:spcBef>
              <a:spcAft>
                <a:spcPts val="0"/>
              </a:spcAft>
              <a:buClr>
                <a:srgbClr val="1801FF"/>
              </a:buClr>
              <a:buSzPts val="1200"/>
              <a:buChar char="●"/>
            </a:pPr>
            <a:r>
              <a:rPr lang="en"/>
              <a:t>Duis aute irure dolor in reprehenderit in voluptate velit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sp>
        <p:nvSpPr>
          <p:cNvPr id="78" name="Google Shape;78;p13"/>
          <p:cNvSpPr txBox="1"/>
          <p:nvPr/>
        </p:nvSpPr>
        <p:spPr>
          <a:xfrm>
            <a:off x="672600" y="1812100"/>
            <a:ext cx="261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00">
                <a:solidFill>
                  <a:schemeClr val="lt1"/>
                </a:solidFill>
                <a:latin typeface="Roboto Light"/>
                <a:ea typeface="Roboto Light"/>
                <a:cs typeface="Roboto Light"/>
                <a:sym typeface="Roboto Light"/>
              </a:rPr>
              <a:t>Break Slide / </a:t>
            </a:r>
            <a:br>
              <a:rPr lang="en" sz="2100">
                <a:solidFill>
                  <a:schemeClr val="lt1"/>
                </a:solidFill>
                <a:latin typeface="Roboto Light"/>
                <a:ea typeface="Roboto Light"/>
                <a:cs typeface="Roboto Light"/>
                <a:sym typeface="Roboto Light"/>
              </a:rPr>
            </a:br>
            <a:r>
              <a:rPr lang="en" sz="2100">
                <a:solidFill>
                  <a:schemeClr val="lt1"/>
                </a:solidFill>
                <a:latin typeface="Roboto Light"/>
                <a:ea typeface="Roboto Light"/>
                <a:cs typeface="Roboto Light"/>
                <a:sym typeface="Roboto Light"/>
              </a:rPr>
              <a:t>Highlight message</a:t>
            </a:r>
            <a:endParaRPr sz="2100">
              <a:solidFill>
                <a:srgbClr val="FFFFFF"/>
              </a:solidFill>
              <a:latin typeface="Roboto Light"/>
              <a:ea typeface="Roboto Light"/>
              <a:cs typeface="Roboto Light"/>
              <a:sym typeface="Roboto Light"/>
            </a:endParaRPr>
          </a:p>
        </p:txBody>
      </p:sp>
      <p:cxnSp>
        <p:nvCxnSpPr>
          <p:cNvPr id="79" name="Google Shape;79;p13"/>
          <p:cNvCxnSpPr/>
          <p:nvPr/>
        </p:nvCxnSpPr>
        <p:spPr>
          <a:xfrm>
            <a:off x="743850" y="2801250"/>
            <a:ext cx="831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Google Shape;84;p14"/>
          <p:cNvSpPr txBox="1">
            <a:spLocks noGrp="1"/>
          </p:cNvSpPr>
          <p:nvPr>
            <p:ph type="body" idx="1"/>
          </p:nvPr>
        </p:nvSpPr>
        <p:spPr>
          <a:xfrm>
            <a:off x="117725" y="994400"/>
            <a:ext cx="2995500" cy="3416400"/>
          </a:xfrm>
          <a:prstGeom prst="rect">
            <a:avLst/>
          </a:prstGeom>
        </p:spPr>
        <p:txBody>
          <a:bodyPr spcFirstLastPara="1" wrap="square" lIns="91425" tIns="91425" rIns="91425" bIns="91425" anchor="t" anchorCtr="0">
            <a:normAutofit/>
          </a:bodyPr>
          <a:lstStyle/>
          <a:p>
            <a:pPr marL="457200" lvl="0" indent="-304800" algn="l" rtl="0">
              <a:lnSpc>
                <a:spcPct val="200000"/>
              </a:lnSpc>
              <a:spcBef>
                <a:spcPts val="0"/>
              </a:spcBef>
              <a:spcAft>
                <a:spcPts val="0"/>
              </a:spcAft>
              <a:buClr>
                <a:srgbClr val="1801FF"/>
              </a:buClr>
              <a:buSzPts val="1200"/>
              <a:buChar char="●"/>
            </a:pPr>
            <a:r>
              <a:rPr lang="en">
                <a:solidFill>
                  <a:srgbClr val="1801FF"/>
                </a:solidFill>
              </a:rPr>
              <a:t>Chapter 1 title</a:t>
            </a:r>
            <a:endParaRPr>
              <a:solidFill>
                <a:srgbClr val="1801FF"/>
              </a:solidFill>
            </a:endParaRPr>
          </a:p>
          <a:p>
            <a:pPr marL="457200" lvl="0" indent="-304800" algn="l" rtl="0">
              <a:lnSpc>
                <a:spcPct val="200000"/>
              </a:lnSpc>
              <a:spcBef>
                <a:spcPts val="0"/>
              </a:spcBef>
              <a:spcAft>
                <a:spcPts val="0"/>
              </a:spcAft>
              <a:buClr>
                <a:srgbClr val="1801FF"/>
              </a:buClr>
              <a:buSzPts val="1200"/>
              <a:buFont typeface="Roboto Black"/>
              <a:buChar char="●"/>
            </a:pPr>
            <a:r>
              <a:rPr lang="en">
                <a:solidFill>
                  <a:srgbClr val="1801FF"/>
                </a:solidFill>
                <a:latin typeface="Roboto Black"/>
                <a:ea typeface="Roboto Black"/>
                <a:cs typeface="Roboto Black"/>
                <a:sym typeface="Roboto Black"/>
              </a:rPr>
              <a:t>Chapter 2 title</a:t>
            </a:r>
            <a:endParaRPr>
              <a:solidFill>
                <a:srgbClr val="1801FF"/>
              </a:solidFill>
              <a:latin typeface="Roboto Black"/>
              <a:ea typeface="Roboto Black"/>
              <a:cs typeface="Roboto Black"/>
              <a:sym typeface="Roboto Black"/>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3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4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5 title</a:t>
            </a:r>
            <a:endParaRPr>
              <a:solidFill>
                <a:srgbClr val="1801FF"/>
              </a:solidFill>
            </a:endParaRPr>
          </a:p>
          <a:p>
            <a:pPr marL="457200" lvl="0" indent="-304800" algn="l" rtl="0">
              <a:lnSpc>
                <a:spcPct val="200000"/>
              </a:lnSpc>
              <a:spcBef>
                <a:spcPts val="0"/>
              </a:spcBef>
              <a:spcAft>
                <a:spcPts val="0"/>
              </a:spcAft>
              <a:buClr>
                <a:srgbClr val="1801FF"/>
              </a:buClr>
              <a:buSzPts val="1200"/>
              <a:buChar char="●"/>
            </a:pPr>
            <a:r>
              <a:rPr lang="en">
                <a:solidFill>
                  <a:srgbClr val="1801FF"/>
                </a:solidFill>
              </a:rPr>
              <a:t>Chapter 6 title</a:t>
            </a:r>
            <a:endParaRPr>
              <a:solidFill>
                <a:srgbClr val="1801FF"/>
              </a:solidFill>
            </a:endParaRPr>
          </a:p>
        </p:txBody>
      </p:sp>
      <p:sp>
        <p:nvSpPr>
          <p:cNvPr id="85" name="Google Shape;85;p14"/>
          <p:cNvSpPr txBox="1">
            <a:spLocks noGrp="1"/>
          </p:cNvSpPr>
          <p:nvPr>
            <p:ph type="body" idx="2"/>
          </p:nvPr>
        </p:nvSpPr>
        <p:spPr>
          <a:xfrm>
            <a:off x="4856575" y="994400"/>
            <a:ext cx="3975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304450"/>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 </a:t>
            </a:r>
            <a:endParaRPr/>
          </a:p>
        </p:txBody>
      </p:sp>
      <p:sp>
        <p:nvSpPr>
          <p:cNvPr id="103" name="Google Shape;103;p17"/>
          <p:cNvSpPr txBox="1">
            <a:spLocks noGrp="1"/>
          </p:cNvSpPr>
          <p:nvPr>
            <p:ph type="body" idx="1"/>
          </p:nvPr>
        </p:nvSpPr>
        <p:spPr>
          <a:xfrm>
            <a:off x="311700" y="1011900"/>
            <a:ext cx="42603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Clr>
                <a:schemeClr val="dk1"/>
              </a:buClr>
              <a:buSzPts val="1100"/>
              <a:buFont typeface="Arial"/>
              <a:buNone/>
            </a:pPr>
            <a:r>
              <a:rPr lang="en" sz="3600"/>
              <a:t>2 biggest problems:</a:t>
            </a:r>
          </a:p>
          <a:p>
            <a:pPr marL="0" lvl="0" indent="0" algn="l" rtl="0">
              <a:spcBef>
                <a:spcPts val="0"/>
              </a:spcBef>
              <a:spcAft>
                <a:spcPts val="1200"/>
              </a:spcAft>
              <a:buClr>
                <a:schemeClr val="dk1"/>
              </a:buClr>
              <a:buSzPts val="1100"/>
              <a:buFont typeface="Arial"/>
              <a:buNone/>
            </a:pPr>
            <a:r>
              <a:rPr lang="en" sz="3600" b="1"/>
              <a:t>Lack of resources </a:t>
            </a:r>
            <a:r>
              <a:rPr lang="en" sz="3600"/>
              <a:t>– time, money and information</a:t>
            </a:r>
          </a:p>
          <a:p>
            <a:pPr marL="0" lvl="0" indent="0" algn="l" rtl="0">
              <a:spcBef>
                <a:spcPts val="0"/>
              </a:spcBef>
              <a:spcAft>
                <a:spcPts val="1200"/>
              </a:spcAft>
              <a:buClr>
                <a:schemeClr val="dk1"/>
              </a:buClr>
              <a:buSzPts val="1100"/>
              <a:buFont typeface="Arial"/>
              <a:buNone/>
            </a:pPr>
            <a:r>
              <a:rPr lang="en" sz="3600" b="1"/>
              <a:t>Lack of guidance </a:t>
            </a:r>
            <a:r>
              <a:rPr lang="en" sz="3600"/>
              <a:t>– order of understanding concepts</a:t>
            </a:r>
          </a:p>
          <a:p>
            <a:pPr marL="0" lvl="0" indent="0" algn="l" rtl="0">
              <a:spcBef>
                <a:spcPts val="0"/>
              </a:spcBef>
              <a:spcAft>
                <a:spcPts val="1200"/>
              </a:spcAft>
              <a:buClr>
                <a:schemeClr val="dk1"/>
              </a:buClr>
              <a:buSzPts val="1100"/>
              <a:buFont typeface="Arial"/>
              <a:buNone/>
            </a:pPr>
            <a:endParaRPr lang="en"/>
          </a:p>
          <a:p>
            <a:pPr marL="0" lvl="0" indent="0" algn="l" rtl="0">
              <a:spcBef>
                <a:spcPts val="0"/>
              </a:spcBef>
              <a:spcAft>
                <a:spcPts val="1200"/>
              </a:spcAft>
              <a:buClr>
                <a:schemeClr val="dk1"/>
              </a:buClr>
              <a:buSzPts val="1100"/>
              <a:buFont typeface="Arial"/>
              <a:buNone/>
            </a:pPr>
            <a:endParaRPr lang="en"/>
          </a:p>
        </p:txBody>
      </p:sp>
      <p:grpSp>
        <p:nvGrpSpPr>
          <p:cNvPr id="104" name="Google Shape;104;p17"/>
          <p:cNvGrpSpPr/>
          <p:nvPr/>
        </p:nvGrpSpPr>
        <p:grpSpPr>
          <a:xfrm>
            <a:off x="5259038" y="902232"/>
            <a:ext cx="3339000" cy="3339000"/>
            <a:chOff x="2902488" y="902232"/>
            <a:chExt cx="3339000" cy="3339000"/>
          </a:xfrm>
        </p:grpSpPr>
        <p:sp>
          <p:nvSpPr>
            <p:cNvPr id="105" name="Google Shape;105;p17"/>
            <p:cNvSpPr/>
            <p:nvPr/>
          </p:nvSpPr>
          <p:spPr>
            <a:xfrm rot="-5400000">
              <a:off x="2902488" y="902232"/>
              <a:ext cx="3339000" cy="3339000"/>
            </a:xfrm>
            <a:prstGeom prst="ellipse">
              <a:avLst/>
            </a:prstGeom>
            <a:noFill/>
            <a:ln w="19050" cap="flat" cmpd="sng">
              <a:solidFill>
                <a:srgbClr val="1801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3123875" y="1123625"/>
              <a:ext cx="2896500" cy="2896200"/>
            </a:xfrm>
            <a:prstGeom prst="pie">
              <a:avLst>
                <a:gd name="adj1" fmla="val 2689583"/>
                <a:gd name="adj2" fmla="val 13510993"/>
              </a:avLst>
            </a:prstGeom>
            <a:solidFill>
              <a:srgbClr val="DBD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7"/>
          <p:cNvGrpSpPr/>
          <p:nvPr/>
        </p:nvGrpSpPr>
        <p:grpSpPr>
          <a:xfrm>
            <a:off x="6020588" y="1663782"/>
            <a:ext cx="1815900" cy="1815900"/>
            <a:chOff x="3664038" y="1663782"/>
            <a:chExt cx="1815900" cy="1815900"/>
          </a:xfrm>
        </p:grpSpPr>
        <p:sp>
          <p:nvSpPr>
            <p:cNvPr id="108" name="Google Shape;108;p17"/>
            <p:cNvSpPr/>
            <p:nvPr/>
          </p:nvSpPr>
          <p:spPr>
            <a:xfrm>
              <a:off x="3664038" y="1663782"/>
              <a:ext cx="1815900" cy="1815900"/>
            </a:xfrm>
            <a:prstGeom prst="ellipse">
              <a:avLst/>
            </a:prstGeom>
            <a:solidFill>
              <a:srgbClr val="00B0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b="1">
                  <a:solidFill>
                    <a:srgbClr val="FFFFFF"/>
                  </a:solidFill>
                  <a:latin typeface="Roboto"/>
                  <a:ea typeface="Roboto"/>
                  <a:cs typeface="Roboto"/>
                  <a:sym typeface="Roboto"/>
                </a:rPr>
                <a:t>Financial literacy</a:t>
              </a:r>
            </a:p>
          </p:txBody>
        </p:sp>
      </p:grpSp>
      <p:grpSp>
        <p:nvGrpSpPr>
          <p:cNvPr id="110" name="Google Shape;110;p17"/>
          <p:cNvGrpSpPr/>
          <p:nvPr/>
        </p:nvGrpSpPr>
        <p:grpSpPr>
          <a:xfrm>
            <a:off x="5216423" y="853971"/>
            <a:ext cx="1068600" cy="1068600"/>
            <a:chOff x="2859873" y="853971"/>
            <a:chExt cx="1068600" cy="1068600"/>
          </a:xfrm>
        </p:grpSpPr>
        <p:sp>
          <p:nvSpPr>
            <p:cNvPr id="111" name="Google Shape;111;p17"/>
            <p:cNvSpPr/>
            <p:nvPr/>
          </p:nvSpPr>
          <p:spPr>
            <a:xfrm>
              <a:off x="2859873" y="853971"/>
              <a:ext cx="1068600" cy="1068600"/>
            </a:xfrm>
            <a:prstGeom prst="ellipse">
              <a:avLst/>
            </a:prstGeom>
            <a:solidFill>
              <a:srgbClr val="180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800">
                  <a:solidFill>
                    <a:srgbClr val="FFFFFF"/>
                  </a:solidFill>
                  <a:latin typeface="Roboto"/>
                  <a:ea typeface="Roboto"/>
                  <a:cs typeface="Roboto"/>
                  <a:sym typeface="Roboto"/>
                </a:rPr>
                <a:t>Lack of resources</a:t>
              </a:r>
            </a:p>
          </p:txBody>
        </p:sp>
      </p:grpSp>
      <p:grpSp>
        <p:nvGrpSpPr>
          <p:cNvPr id="113" name="Google Shape;113;p17"/>
          <p:cNvGrpSpPr/>
          <p:nvPr/>
        </p:nvGrpSpPr>
        <p:grpSpPr>
          <a:xfrm>
            <a:off x="7570998" y="3234278"/>
            <a:ext cx="1068600" cy="1068600"/>
            <a:chOff x="5214448" y="3234278"/>
            <a:chExt cx="1068600" cy="1068600"/>
          </a:xfrm>
        </p:grpSpPr>
        <p:sp>
          <p:nvSpPr>
            <p:cNvPr id="114" name="Google Shape;114;p17"/>
            <p:cNvSpPr/>
            <p:nvPr/>
          </p:nvSpPr>
          <p:spPr>
            <a:xfrm>
              <a:off x="5214448" y="3234278"/>
              <a:ext cx="1068600" cy="1068600"/>
            </a:xfrm>
            <a:prstGeom prst="ellipse">
              <a:avLst/>
            </a:prstGeom>
            <a:solidFill>
              <a:srgbClr val="180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Roboto"/>
                  <a:ea typeface="Roboto"/>
                  <a:cs typeface="Roboto"/>
                  <a:sym typeface="Roboto"/>
                </a:rPr>
                <a:t>Lack of guidance</a:t>
              </a:r>
              <a:endParaRPr sz="80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1594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311700" y="286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Chapter Title Goes Here</a:t>
            </a:r>
            <a:endParaRPr/>
          </a:p>
        </p:txBody>
      </p:sp>
      <p:sp>
        <p:nvSpPr>
          <p:cNvPr id="91" name="Google Shape;91;p15"/>
          <p:cNvSpPr txBox="1">
            <a:spLocks noGrp="1"/>
          </p:cNvSpPr>
          <p:nvPr>
            <p:ph type="body" idx="1"/>
          </p:nvPr>
        </p:nvSpPr>
        <p:spPr>
          <a:xfrm>
            <a:off x="311700" y="9944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a:p>
            <a:pPr marL="0" lvl="0" indent="0" algn="l" rtl="0">
              <a:spcBef>
                <a:spcPts val="12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95"/>
        <p:cNvGrpSpPr/>
        <p:nvPr/>
      </p:nvGrpSpPr>
      <p:grpSpPr>
        <a:xfrm>
          <a:off x="0" y="0"/>
          <a:ext cx="0" cy="0"/>
          <a:chOff x="0" y="0"/>
          <a:chExt cx="0" cy="0"/>
        </a:xfrm>
      </p:grpSpPr>
      <p:sp>
        <p:nvSpPr>
          <p:cNvPr id="96" name="Google Shape;96;p16"/>
          <p:cNvSpPr txBox="1"/>
          <p:nvPr/>
        </p:nvSpPr>
        <p:spPr>
          <a:xfrm>
            <a:off x="672600" y="1812100"/>
            <a:ext cx="26193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00">
                <a:solidFill>
                  <a:schemeClr val="lt1"/>
                </a:solidFill>
                <a:latin typeface="Roboto Light"/>
                <a:ea typeface="Roboto Light"/>
                <a:cs typeface="Roboto Light"/>
                <a:sym typeface="Roboto Light"/>
              </a:rPr>
              <a:t>Break Slide / </a:t>
            </a:r>
            <a:br>
              <a:rPr lang="en" sz="2100">
                <a:solidFill>
                  <a:schemeClr val="lt1"/>
                </a:solidFill>
                <a:latin typeface="Roboto Light"/>
                <a:ea typeface="Roboto Light"/>
                <a:cs typeface="Roboto Light"/>
                <a:sym typeface="Roboto Light"/>
              </a:rPr>
            </a:br>
            <a:r>
              <a:rPr lang="en" sz="2100">
                <a:solidFill>
                  <a:schemeClr val="lt1"/>
                </a:solidFill>
                <a:latin typeface="Roboto Light"/>
                <a:ea typeface="Roboto Light"/>
                <a:cs typeface="Roboto Light"/>
                <a:sym typeface="Roboto Light"/>
              </a:rPr>
              <a:t>Highlight message</a:t>
            </a:r>
            <a:endParaRPr sz="21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sz="2100">
              <a:solidFill>
                <a:srgbClr val="FFFFFF"/>
              </a:solidFill>
              <a:latin typeface="Roboto Light"/>
              <a:ea typeface="Roboto Light"/>
              <a:cs typeface="Roboto Light"/>
              <a:sym typeface="Roboto Light"/>
            </a:endParaRPr>
          </a:p>
        </p:txBody>
      </p:sp>
      <p:cxnSp>
        <p:nvCxnSpPr>
          <p:cNvPr id="97" name="Google Shape;97;p16"/>
          <p:cNvCxnSpPr/>
          <p:nvPr/>
        </p:nvCxnSpPr>
        <p:spPr>
          <a:xfrm>
            <a:off x="743850" y="2801250"/>
            <a:ext cx="831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304450"/>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Chapter Title Goes Here</a:t>
            </a:r>
            <a:endParaRPr/>
          </a:p>
        </p:txBody>
      </p:sp>
      <p:sp>
        <p:nvSpPr>
          <p:cNvPr id="103" name="Google Shape;103;p17"/>
          <p:cNvSpPr txBox="1">
            <a:spLocks noGrp="1"/>
          </p:cNvSpPr>
          <p:nvPr>
            <p:ph type="body" idx="1"/>
          </p:nvPr>
        </p:nvSpPr>
        <p:spPr>
          <a:xfrm>
            <a:off x="311700" y="1011900"/>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grpSp>
        <p:nvGrpSpPr>
          <p:cNvPr id="104" name="Google Shape;104;p17"/>
          <p:cNvGrpSpPr/>
          <p:nvPr/>
        </p:nvGrpSpPr>
        <p:grpSpPr>
          <a:xfrm>
            <a:off x="5259038" y="902232"/>
            <a:ext cx="3339000" cy="3339000"/>
            <a:chOff x="2902488" y="902232"/>
            <a:chExt cx="3339000" cy="3339000"/>
          </a:xfrm>
        </p:grpSpPr>
        <p:sp>
          <p:nvSpPr>
            <p:cNvPr id="105" name="Google Shape;105;p17"/>
            <p:cNvSpPr/>
            <p:nvPr/>
          </p:nvSpPr>
          <p:spPr>
            <a:xfrm rot="-5400000">
              <a:off x="2902488" y="902232"/>
              <a:ext cx="3339000" cy="3339000"/>
            </a:xfrm>
            <a:prstGeom prst="ellipse">
              <a:avLst/>
            </a:prstGeom>
            <a:noFill/>
            <a:ln w="19050" cap="flat" cmpd="sng">
              <a:solidFill>
                <a:srgbClr val="1801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3123875" y="1123625"/>
              <a:ext cx="2896500" cy="2896200"/>
            </a:xfrm>
            <a:prstGeom prst="pie">
              <a:avLst>
                <a:gd name="adj1" fmla="val 2689583"/>
                <a:gd name="adj2" fmla="val 13510993"/>
              </a:avLst>
            </a:prstGeom>
            <a:solidFill>
              <a:srgbClr val="DBDD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17"/>
          <p:cNvGrpSpPr/>
          <p:nvPr/>
        </p:nvGrpSpPr>
        <p:grpSpPr>
          <a:xfrm>
            <a:off x="6020588" y="1663782"/>
            <a:ext cx="1815900" cy="1815900"/>
            <a:chOff x="3664038" y="1663782"/>
            <a:chExt cx="1815900" cy="1815900"/>
          </a:xfrm>
        </p:grpSpPr>
        <p:sp>
          <p:nvSpPr>
            <p:cNvPr id="108" name="Google Shape;108;p17"/>
            <p:cNvSpPr/>
            <p:nvPr/>
          </p:nvSpPr>
          <p:spPr>
            <a:xfrm>
              <a:off x="3664038" y="1663782"/>
              <a:ext cx="1815900" cy="1815900"/>
            </a:xfrm>
            <a:prstGeom prst="ellipse">
              <a:avLst/>
            </a:prstGeom>
            <a:solidFill>
              <a:srgbClr val="00B0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Roboto"/>
                  <a:ea typeface="Roboto"/>
                  <a:cs typeface="Roboto"/>
                  <a:sym typeface="Roboto"/>
                </a:rPr>
                <a:t>Lorem ipsum congue</a:t>
              </a:r>
              <a:endParaRPr b="1">
                <a:solidFill>
                  <a:srgbClr val="FFFFFF"/>
                </a:solidFill>
                <a:latin typeface="Roboto"/>
                <a:ea typeface="Roboto"/>
                <a:cs typeface="Roboto"/>
                <a:sym typeface="Roboto"/>
              </a:endParaRPr>
            </a:p>
          </p:txBody>
        </p:sp>
      </p:grpSp>
      <p:grpSp>
        <p:nvGrpSpPr>
          <p:cNvPr id="110" name="Google Shape;110;p17"/>
          <p:cNvGrpSpPr/>
          <p:nvPr/>
        </p:nvGrpSpPr>
        <p:grpSpPr>
          <a:xfrm>
            <a:off x="5216423" y="853971"/>
            <a:ext cx="1068600" cy="1068600"/>
            <a:chOff x="2859873" y="853971"/>
            <a:chExt cx="1068600" cy="1068600"/>
          </a:xfrm>
        </p:grpSpPr>
        <p:sp>
          <p:nvSpPr>
            <p:cNvPr id="111" name="Google Shape;111;p17"/>
            <p:cNvSpPr/>
            <p:nvPr/>
          </p:nvSpPr>
          <p:spPr>
            <a:xfrm>
              <a:off x="2859873" y="853971"/>
              <a:ext cx="1068600" cy="1068600"/>
            </a:xfrm>
            <a:prstGeom prst="ellipse">
              <a:avLst/>
            </a:prstGeom>
            <a:solidFill>
              <a:srgbClr val="180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Roboto"/>
                  <a:ea typeface="Roboto"/>
                  <a:cs typeface="Roboto"/>
                  <a:sym typeface="Roboto"/>
                </a:rPr>
                <a:t>Lorem ipsum </a:t>
              </a:r>
              <a:endParaRPr sz="800">
                <a:solidFill>
                  <a:srgbClr val="FFFFFF"/>
                </a:solidFill>
                <a:latin typeface="Roboto"/>
                <a:ea typeface="Roboto"/>
                <a:cs typeface="Roboto"/>
                <a:sym typeface="Roboto"/>
              </a:endParaRPr>
            </a:p>
          </p:txBody>
        </p:sp>
      </p:grpSp>
      <p:grpSp>
        <p:nvGrpSpPr>
          <p:cNvPr id="113" name="Google Shape;113;p17"/>
          <p:cNvGrpSpPr/>
          <p:nvPr/>
        </p:nvGrpSpPr>
        <p:grpSpPr>
          <a:xfrm>
            <a:off x="7570998" y="3234278"/>
            <a:ext cx="1068600" cy="1068600"/>
            <a:chOff x="5214448" y="3234278"/>
            <a:chExt cx="1068600" cy="1068600"/>
          </a:xfrm>
        </p:grpSpPr>
        <p:sp>
          <p:nvSpPr>
            <p:cNvPr id="114" name="Google Shape;114;p17"/>
            <p:cNvSpPr/>
            <p:nvPr/>
          </p:nvSpPr>
          <p:spPr>
            <a:xfrm>
              <a:off x="5214448" y="3234278"/>
              <a:ext cx="1068600" cy="1068600"/>
            </a:xfrm>
            <a:prstGeom prst="ellipse">
              <a:avLst/>
            </a:prstGeom>
            <a:solidFill>
              <a:srgbClr val="180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5367375" y="3402503"/>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Roboto"/>
                  <a:ea typeface="Roboto"/>
                  <a:cs typeface="Roboto"/>
                  <a:sym typeface="Roboto"/>
                </a:rPr>
                <a:t>Lorem ipsum </a:t>
              </a:r>
              <a:endParaRPr sz="800">
                <a:solidFill>
                  <a:srgbClr val="FFFFFF"/>
                </a:solidFill>
                <a:latin typeface="Roboto"/>
                <a:ea typeface="Roboto"/>
                <a:cs typeface="Roboto"/>
                <a:sym typeface="Robo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Google Shape;120;p18"/>
          <p:cNvSpPr txBox="1"/>
          <p:nvPr/>
        </p:nvSpPr>
        <p:spPr>
          <a:xfrm>
            <a:off x="672600" y="1812100"/>
            <a:ext cx="26193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100">
                <a:solidFill>
                  <a:schemeClr val="lt1"/>
                </a:solidFill>
                <a:latin typeface="Roboto Light"/>
                <a:ea typeface="Roboto Light"/>
                <a:cs typeface="Roboto Light"/>
                <a:sym typeface="Roboto Light"/>
              </a:rPr>
              <a:t>Break Slide / </a:t>
            </a:r>
            <a:br>
              <a:rPr lang="en" sz="2100">
                <a:solidFill>
                  <a:schemeClr val="lt1"/>
                </a:solidFill>
                <a:latin typeface="Roboto Light"/>
                <a:ea typeface="Roboto Light"/>
                <a:cs typeface="Roboto Light"/>
                <a:sym typeface="Roboto Light"/>
              </a:rPr>
            </a:br>
            <a:r>
              <a:rPr lang="en" sz="2100">
                <a:solidFill>
                  <a:schemeClr val="lt1"/>
                </a:solidFill>
                <a:latin typeface="Roboto Light"/>
                <a:ea typeface="Roboto Light"/>
                <a:cs typeface="Roboto Light"/>
                <a:sym typeface="Roboto Light"/>
              </a:rPr>
              <a:t>Highlight message</a:t>
            </a:r>
            <a:endParaRPr sz="2100">
              <a:solidFill>
                <a:srgbClr val="FFFFFF"/>
              </a:solidFill>
              <a:latin typeface="Roboto Light"/>
              <a:ea typeface="Roboto Light"/>
              <a:cs typeface="Roboto Light"/>
              <a:sym typeface="Roboto Light"/>
            </a:endParaRPr>
          </a:p>
          <a:p>
            <a:pPr marL="0" lvl="0" indent="0" algn="l" rtl="0">
              <a:spcBef>
                <a:spcPts val="0"/>
              </a:spcBef>
              <a:spcAft>
                <a:spcPts val="0"/>
              </a:spcAft>
              <a:buNone/>
            </a:pPr>
            <a:endParaRPr sz="2100">
              <a:solidFill>
                <a:srgbClr val="FFFFFF"/>
              </a:solidFill>
              <a:latin typeface="Roboto Light"/>
              <a:ea typeface="Roboto Light"/>
              <a:cs typeface="Roboto Light"/>
              <a:sym typeface="Roboto Light"/>
            </a:endParaRPr>
          </a:p>
        </p:txBody>
      </p:sp>
      <p:cxnSp>
        <p:nvCxnSpPr>
          <p:cNvPr id="121" name="Google Shape;121;p18"/>
          <p:cNvCxnSpPr/>
          <p:nvPr/>
        </p:nvCxnSpPr>
        <p:spPr>
          <a:xfrm>
            <a:off x="743850" y="2801250"/>
            <a:ext cx="8310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Chapter Title Goes Here</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a:p>
          <a:p>
            <a:pPr marL="457200" lvl="0" indent="-304800" algn="l" rtl="0">
              <a:spcBef>
                <a:spcPts val="1200"/>
              </a:spcBef>
              <a:spcAft>
                <a:spcPts val="0"/>
              </a:spcAft>
              <a:buClr>
                <a:srgbClr val="1801FF"/>
              </a:buClr>
              <a:buSzPts val="1200"/>
              <a:buChar char="●"/>
            </a:pPr>
            <a:r>
              <a:rPr lang="en"/>
              <a:t>Lorem ipsum dolor sit amet, consectetur adipiscing elit</a:t>
            </a:r>
            <a:endParaRPr/>
          </a:p>
          <a:p>
            <a:pPr marL="457200" lvl="0" indent="-304800" algn="l" rtl="0">
              <a:spcBef>
                <a:spcPts val="0"/>
              </a:spcBef>
              <a:spcAft>
                <a:spcPts val="0"/>
              </a:spcAft>
              <a:buClr>
                <a:srgbClr val="1801FF"/>
              </a:buClr>
              <a:buSzPts val="1200"/>
              <a:buChar char="●"/>
            </a:pPr>
            <a:r>
              <a:rPr lang="en"/>
              <a:t>sed do eiusmod tempor incididunt ut labore et dolore magna aliqua</a:t>
            </a:r>
            <a:endParaRPr/>
          </a:p>
          <a:p>
            <a:pPr marL="457200" lvl="0" indent="-304800" algn="l" rtl="0">
              <a:spcBef>
                <a:spcPts val="0"/>
              </a:spcBef>
              <a:spcAft>
                <a:spcPts val="0"/>
              </a:spcAft>
              <a:buClr>
                <a:srgbClr val="1801FF"/>
              </a:buClr>
              <a:buSzPts val="1200"/>
              <a:buChar char="●"/>
            </a:pPr>
            <a:r>
              <a:rPr lang="en"/>
              <a:t>Ut enim ad minim veniam, quis nostrud exercitation</a:t>
            </a:r>
            <a:endParaRPr/>
          </a:p>
          <a:p>
            <a:pPr marL="457200" lvl="0" indent="-304800" algn="l" rtl="0">
              <a:spcBef>
                <a:spcPts val="0"/>
              </a:spcBef>
              <a:spcAft>
                <a:spcPts val="0"/>
              </a:spcAft>
              <a:buClr>
                <a:srgbClr val="1801FF"/>
              </a:buClr>
              <a:buSzPts val="1200"/>
              <a:buChar char="●"/>
            </a:pPr>
            <a:r>
              <a:rPr lang="en"/>
              <a:t>ullamco laboris nisi ut aliquip ex ea commodo consequat</a:t>
            </a:r>
            <a:endParaRPr/>
          </a:p>
          <a:p>
            <a:pPr marL="457200" lvl="0" indent="-304800" algn="l" rtl="0">
              <a:spcBef>
                <a:spcPts val="0"/>
              </a:spcBef>
              <a:spcAft>
                <a:spcPts val="0"/>
              </a:spcAft>
              <a:buClr>
                <a:srgbClr val="1801FF"/>
              </a:buClr>
              <a:buSzPts val="1200"/>
              <a:buChar char="●"/>
            </a:pPr>
            <a:r>
              <a:rPr lang="en"/>
              <a:t>Duis aute irure dolor in reprehenderit in voluptate velit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20"/>
          <p:cNvSpPr txBox="1">
            <a:spLocks noGrp="1"/>
          </p:cNvSpPr>
          <p:nvPr>
            <p:ph type="subTitle" idx="1"/>
          </p:nvPr>
        </p:nvSpPr>
        <p:spPr>
          <a:xfrm>
            <a:off x="311700" y="4642925"/>
            <a:ext cx="8667600" cy="2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Black"/>
                <a:ea typeface="Roboto Black"/>
                <a:cs typeface="Roboto Black"/>
                <a:sym typeface="Roboto Black"/>
              </a:rPr>
              <a:t>HTEC group </a:t>
            </a:r>
            <a:r>
              <a:rPr lang="en">
                <a:sym typeface="Roboto Black"/>
              </a:rPr>
              <a:t>| </a:t>
            </a:r>
            <a:r>
              <a:rPr lang="en">
                <a:sym typeface="Roboto Light"/>
              </a:rPr>
              <a:t>USA, San Francisco | 535 Mission St, 14th floor | +1 415 490 8175 | </a:t>
            </a:r>
            <a:r>
              <a:rPr lang="en-GB">
                <a:sym typeface="Roboto Light"/>
                <a:hlinkClick r:id="rId3">
                  <a:extLst>
                    <a:ext uri="{A12FA001-AC4F-418D-AE19-62706E023703}">
                      <ahyp:hlinkClr xmlns:ahyp="http://schemas.microsoft.com/office/drawing/2018/hyperlinkcolor" val="tx"/>
                    </a:ext>
                  </a:extLst>
                </a:hlinkClick>
              </a:rPr>
              <a:t>office-sf@htecgroup.com</a:t>
            </a:r>
            <a:r>
              <a:rPr lang="en-GB">
                <a:sym typeface="Roboto Light"/>
              </a:rPr>
              <a:t> | </a:t>
            </a:r>
            <a:r>
              <a:rPr lang="en-GB">
                <a:sym typeface="Roboto Light"/>
                <a:hlinkClick r:id="rId4">
                  <a:extLst>
                    <a:ext uri="{A12FA001-AC4F-418D-AE19-62706E023703}">
                      <ahyp:hlinkClr xmlns:ahyp="http://schemas.microsoft.com/office/drawing/2018/hyperlinkcolor" val="tx"/>
                    </a:ext>
                  </a:extLst>
                </a:hlinkClick>
              </a:rPr>
              <a:t>htecgroup.com</a:t>
            </a:r>
            <a:endParaRPr lang="en-GB">
              <a:latin typeface="Roboto Light"/>
              <a:ea typeface="Roboto Light"/>
              <a:sym typeface="Roboto Light"/>
            </a:endParaRPr>
          </a:p>
          <a:p>
            <a:pPr marL="0" lvl="0" indent="0" algn="l" rtl="0">
              <a:spcBef>
                <a:spcPts val="0"/>
              </a:spcBef>
              <a:spcAft>
                <a:spcPts val="0"/>
              </a:spcAft>
              <a:buNone/>
            </a:pPr>
            <a:endParaRPr/>
          </a:p>
        </p:txBody>
      </p:sp>
      <p:sp>
        <p:nvSpPr>
          <p:cNvPr id="133" name="Google Shape;133;p20"/>
          <p:cNvSpPr txBox="1">
            <a:spLocks noGrp="1"/>
          </p:cNvSpPr>
          <p:nvPr>
            <p:ph type="ctrTitle"/>
          </p:nvPr>
        </p:nvSpPr>
        <p:spPr>
          <a:xfrm>
            <a:off x="311700" y="1586400"/>
            <a:ext cx="6223200" cy="121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a:solidFill>
                  <a:schemeClr val="lt1"/>
                </a:solidFill>
                <a:latin typeface="Roboto Black"/>
                <a:ea typeface="Roboto Black"/>
                <a:cs typeface="Roboto Black"/>
                <a:sym typeface="Roboto Black"/>
              </a:rPr>
              <a:t>Q&amp;A</a:t>
            </a:r>
            <a:endParaRPr sz="9600">
              <a:solidFill>
                <a:schemeClr val="lt1"/>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311700" y="304450"/>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I started?</a:t>
            </a:r>
            <a:endParaRPr/>
          </a:p>
        </p:txBody>
      </p:sp>
      <p:pic>
        <p:nvPicPr>
          <p:cNvPr id="2" name="Picture 1">
            <a:extLst>
              <a:ext uri="{FF2B5EF4-FFF2-40B4-BE49-F238E27FC236}">
                <a16:creationId xmlns:a16="http://schemas.microsoft.com/office/drawing/2014/main" id="{B9C4D9A5-DC47-88E9-1652-B74CB3C55B8D}"/>
              </a:ext>
            </a:extLst>
          </p:cNvPr>
          <p:cNvPicPr>
            <a:picLocks noChangeAspect="1"/>
          </p:cNvPicPr>
          <p:nvPr/>
        </p:nvPicPr>
        <p:blipFill>
          <a:blip r:embed="rId3"/>
          <a:stretch>
            <a:fillRect/>
          </a:stretch>
        </p:blipFill>
        <p:spPr>
          <a:xfrm>
            <a:off x="435754" y="794421"/>
            <a:ext cx="7496666" cy="4216873"/>
          </a:xfrm>
          <a:prstGeom prst="rect">
            <a:avLst/>
          </a:prstGeom>
        </p:spPr>
      </p:pic>
    </p:spTree>
    <p:extLst>
      <p:ext uri="{BB962C8B-B14F-4D97-AF65-F5344CB8AC3E}">
        <p14:creationId xmlns:p14="http://schemas.microsoft.com/office/powerpoint/2010/main" val="2249119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3"/>
          <p:cNvSpPr txBox="1"/>
          <p:nvPr/>
        </p:nvSpPr>
        <p:spPr>
          <a:xfrm>
            <a:off x="628150" y="1323150"/>
            <a:ext cx="5328150" cy="16004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4600">
                <a:solidFill>
                  <a:schemeClr val="lt1"/>
                </a:solidFill>
                <a:latin typeface="Roboto Light"/>
                <a:ea typeface="Roboto Light"/>
                <a:cs typeface="Roboto Light"/>
                <a:sym typeface="Roboto Light"/>
              </a:rPr>
              <a:t>What is your rich life?</a:t>
            </a:r>
            <a:endParaRPr sz="4600">
              <a:solidFill>
                <a:srgbClr val="FFFFFF"/>
              </a:solidFill>
              <a:latin typeface="Roboto Light"/>
              <a:ea typeface="Roboto Light"/>
              <a:cs typeface="Roboto Light"/>
              <a:sym typeface="Roboto Light"/>
            </a:endParaRPr>
          </a:p>
        </p:txBody>
      </p:sp>
      <p:cxnSp>
        <p:nvCxnSpPr>
          <p:cNvPr id="79" name="Google Shape;79;p13"/>
          <p:cNvCxnSpPr/>
          <p:nvPr/>
        </p:nvCxnSpPr>
        <p:spPr>
          <a:xfrm>
            <a:off x="743850" y="2801250"/>
            <a:ext cx="831000" cy="0"/>
          </a:xfrm>
          <a:prstGeom prst="straightConnector1">
            <a:avLst/>
          </a:prstGeom>
          <a:noFill/>
          <a:ln w="19050" cap="flat" cmpd="sng">
            <a:solidFill>
              <a:srgbClr val="FFFFFF"/>
            </a:solidFill>
            <a:prstDash val="solid"/>
            <a:round/>
            <a:headEnd type="none" w="med" len="med"/>
            <a:tailEnd type="none" w="med" len="med"/>
          </a:ln>
        </p:spPr>
      </p:cxnSp>
      <p:cxnSp>
        <p:nvCxnSpPr>
          <p:cNvPr id="4" name="Google Shape;79;p13">
            <a:extLst>
              <a:ext uri="{FF2B5EF4-FFF2-40B4-BE49-F238E27FC236}">
                <a16:creationId xmlns:a16="http://schemas.microsoft.com/office/drawing/2014/main" id="{61E96A88-8486-16ED-BEB7-A3ACFEC1B536}"/>
              </a:ext>
            </a:extLst>
          </p:cNvPr>
          <p:cNvCxnSpPr>
            <a:cxnSpLocks/>
          </p:cNvCxnSpPr>
          <p:nvPr/>
        </p:nvCxnSpPr>
        <p:spPr>
          <a:xfrm>
            <a:off x="4073790" y="2062110"/>
            <a:ext cx="924930" cy="0"/>
          </a:xfrm>
          <a:prstGeom prst="straightConnector1">
            <a:avLst/>
          </a:prstGeom>
          <a:noFill/>
          <a:ln w="1905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37668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Financial independence number</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4000"/>
              <a:t>How much is enough per month? </a:t>
            </a:r>
          </a:p>
          <a:p>
            <a:pPr marL="0" lvl="0" indent="0" algn="l" rtl="0">
              <a:spcBef>
                <a:spcPts val="0"/>
              </a:spcBef>
              <a:spcAft>
                <a:spcPts val="0"/>
              </a:spcAft>
              <a:buNone/>
            </a:pPr>
            <a:r>
              <a:rPr lang="en-US" sz="4000"/>
              <a:t>How to determine it?</a:t>
            </a:r>
          </a:p>
        </p:txBody>
      </p:sp>
    </p:spTree>
    <p:extLst>
      <p:ext uri="{BB962C8B-B14F-4D97-AF65-F5344CB8AC3E}">
        <p14:creationId xmlns:p14="http://schemas.microsoft.com/office/powerpoint/2010/main" val="1876806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Baby Steps</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457200" lvl="0" indent="-304800" algn="l" rtl="0">
              <a:spcBef>
                <a:spcPts val="1200"/>
              </a:spcBef>
              <a:spcAft>
                <a:spcPts val="0"/>
              </a:spcAft>
              <a:buClr>
                <a:srgbClr val="1801FF"/>
              </a:buClr>
              <a:buSzPts val="1200"/>
              <a:buChar char="●"/>
            </a:pPr>
            <a:r>
              <a:rPr lang="en-US" sz="4000"/>
              <a:t>Tracking expenses</a:t>
            </a:r>
          </a:p>
          <a:p>
            <a:pPr marL="457200" lvl="0" indent="-304800" algn="l" rtl="0">
              <a:spcBef>
                <a:spcPts val="0"/>
              </a:spcBef>
              <a:spcAft>
                <a:spcPts val="0"/>
              </a:spcAft>
              <a:buClr>
                <a:srgbClr val="1801FF"/>
              </a:buClr>
              <a:buSzPts val="1200"/>
              <a:buChar char="●"/>
            </a:pPr>
            <a:r>
              <a:rPr lang="en-US" sz="4000"/>
              <a:t>Budgeting</a:t>
            </a:r>
          </a:p>
          <a:p>
            <a:pPr marL="457200" lvl="0" indent="-304800" algn="l" rtl="0">
              <a:spcBef>
                <a:spcPts val="0"/>
              </a:spcBef>
              <a:spcAft>
                <a:spcPts val="0"/>
              </a:spcAft>
              <a:buClr>
                <a:srgbClr val="1801FF"/>
              </a:buClr>
              <a:buSzPts val="1200"/>
              <a:buChar char="●"/>
            </a:pPr>
            <a:r>
              <a:rPr lang="en-US" sz="4000"/>
              <a:t>Having targets</a:t>
            </a:r>
            <a:endParaRPr sz="4000"/>
          </a:p>
        </p:txBody>
      </p:sp>
    </p:spTree>
    <p:extLst>
      <p:ext uri="{BB962C8B-B14F-4D97-AF65-F5344CB8AC3E}">
        <p14:creationId xmlns:p14="http://schemas.microsoft.com/office/powerpoint/2010/main" val="319463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Bugeting</a:t>
            </a:r>
            <a:endParaRPr/>
          </a:p>
        </p:txBody>
      </p:sp>
      <p:pic>
        <p:nvPicPr>
          <p:cNvPr id="1028" name="Picture 4" descr="See the source image">
            <a:extLst>
              <a:ext uri="{FF2B5EF4-FFF2-40B4-BE49-F238E27FC236}">
                <a16:creationId xmlns:a16="http://schemas.microsoft.com/office/drawing/2014/main" id="{325D3A30-42FE-839C-601D-B94B39CCF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91" y="877150"/>
            <a:ext cx="6656243" cy="373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262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3044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Target funds</a:t>
            </a:r>
            <a:endParaRPr/>
          </a:p>
        </p:txBody>
      </p:sp>
      <p:sp>
        <p:nvSpPr>
          <p:cNvPr id="127" name="Google Shape;127;p19"/>
          <p:cNvSpPr txBox="1">
            <a:spLocks noGrp="1"/>
          </p:cNvSpPr>
          <p:nvPr>
            <p:ph type="body" idx="1"/>
          </p:nvPr>
        </p:nvSpPr>
        <p:spPr>
          <a:xfrm>
            <a:off x="311700" y="1011900"/>
            <a:ext cx="8520600" cy="3416400"/>
          </a:xfrm>
          <a:prstGeom prst="rect">
            <a:avLst/>
          </a:prstGeom>
        </p:spPr>
        <p:txBody>
          <a:bodyPr spcFirstLastPara="1" wrap="square" lIns="91425" tIns="91425" rIns="91425" bIns="91425" anchor="t" anchorCtr="0">
            <a:normAutofit/>
          </a:bodyPr>
          <a:lstStyle/>
          <a:p>
            <a:pPr marL="457200" lvl="0" indent="-304800" algn="l" rtl="0">
              <a:spcBef>
                <a:spcPts val="1200"/>
              </a:spcBef>
              <a:spcAft>
                <a:spcPts val="0"/>
              </a:spcAft>
              <a:buClr>
                <a:srgbClr val="1801FF"/>
              </a:buClr>
              <a:buSzPts val="1200"/>
              <a:buChar char="●"/>
            </a:pPr>
            <a:r>
              <a:rPr lang="en-US" sz="3000"/>
              <a:t>Emergency fund or Fond za NEDAJBO</a:t>
            </a:r>
            <a:r>
              <a:rPr lang="sr-Latn-RS" sz="3000"/>
              <a:t>ŽE</a:t>
            </a:r>
            <a:endParaRPr lang="en-US" sz="3000"/>
          </a:p>
          <a:p>
            <a:pPr>
              <a:buClr>
                <a:srgbClr val="1801FF"/>
              </a:buClr>
            </a:pPr>
            <a:r>
              <a:rPr lang="en-US" sz="3000"/>
              <a:t>Debt elimination</a:t>
            </a:r>
            <a:endParaRPr lang="en-US" sz="3000" b="1"/>
          </a:p>
          <a:p>
            <a:pPr marL="457200" lvl="0" indent="-304800" algn="l" rtl="0">
              <a:spcBef>
                <a:spcPts val="0"/>
              </a:spcBef>
              <a:spcAft>
                <a:spcPts val="0"/>
              </a:spcAft>
              <a:buClr>
                <a:srgbClr val="1801FF"/>
              </a:buClr>
              <a:buSzPts val="1200"/>
              <a:buChar char="●"/>
            </a:pPr>
            <a:r>
              <a:rPr lang="en-US" sz="3000"/>
              <a:t>Targeted funds</a:t>
            </a:r>
          </a:p>
        </p:txBody>
      </p:sp>
    </p:spTree>
    <p:extLst>
      <p:ext uri="{BB962C8B-B14F-4D97-AF65-F5344CB8AC3E}">
        <p14:creationId xmlns:p14="http://schemas.microsoft.com/office/powerpoint/2010/main" val="3797223555"/>
      </p:ext>
    </p:extLst>
  </p:cSld>
  <p:clrMapOvr>
    <a:masterClrMapping/>
  </p:clrMapOvr>
</p:sld>
</file>

<file path=ppt/theme/theme1.xml><?xml version="1.0" encoding="utf-8"?>
<a:theme xmlns:a="http://schemas.openxmlformats.org/drawingml/2006/main" name="Simple Light">
  <a:themeElements>
    <a:clrScheme name="Custom 1">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DDF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TEC Group presentation template 2021.pptx" id="{E0393EE8-20F2-4770-8454-A0DBD9FEA9EC}" vid="{CF82B7FE-C0F7-422F-B227-05B1D6F7FF8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F6FC07A16AED04BAFA9D53A2E405AF2" ma:contentTypeVersion="4" ma:contentTypeDescription="Create a new document." ma:contentTypeScope="" ma:versionID="24d56d65249a7968a4cfb90bd0d21f27">
  <xsd:schema xmlns:xsd="http://www.w3.org/2001/XMLSchema" xmlns:xs="http://www.w3.org/2001/XMLSchema" xmlns:p="http://schemas.microsoft.com/office/2006/metadata/properties" xmlns:ns2="abde95b2-844b-40b5-a918-c47779edb239" xmlns:ns3="ef763e84-b52b-4eba-a76c-1ed83a4a97d6" targetNamespace="http://schemas.microsoft.com/office/2006/metadata/properties" ma:root="true" ma:fieldsID="ff525b24bde0dd4de40035bf66b615d7" ns2:_="" ns3:_="">
    <xsd:import namespace="abde95b2-844b-40b5-a918-c47779edb239"/>
    <xsd:import namespace="ef763e84-b52b-4eba-a76c-1ed83a4a97d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de95b2-844b-40b5-a918-c47779edb2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763e84-b52b-4eba-a76c-1ed83a4a97d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1B94C37-21AD-47B8-B79A-A121A930EA6E}">
  <ds:schemaRefs>
    <ds:schemaRef ds:uri="http://schemas.microsoft.com/sharepoint/v3/contenttype/forms"/>
  </ds:schemaRefs>
</ds:datastoreItem>
</file>

<file path=customXml/itemProps2.xml><?xml version="1.0" encoding="utf-8"?>
<ds:datastoreItem xmlns:ds="http://schemas.openxmlformats.org/officeDocument/2006/customXml" ds:itemID="{33158F0A-5CC1-4704-9548-04B61B9993A3}">
  <ds:schemaRefs>
    <ds:schemaRef ds:uri="http://schemas.microsoft.com/office/2006/metadata/contentType"/>
    <ds:schemaRef ds:uri="http://schemas.microsoft.com/office/2006/metadata/properties/metaAttributes"/>
    <ds:schemaRef ds:uri="http://www.w3.org/2000/xmlns/"/>
    <ds:schemaRef ds:uri="http://www.w3.org/2001/XMLSchema"/>
    <ds:schemaRef ds:uri="abde95b2-844b-40b5-a918-c47779edb239"/>
    <ds:schemaRef ds:uri="ef763e84-b52b-4eba-a76c-1ed83a4a97d6"/>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BAFDA87-16E4-4E2A-8FB9-B91311448C9C}">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HTEC Group presentation template 2021</Template>
  <TotalTime>0</TotalTime>
  <Words>2734</Words>
  <Application>Microsoft Office PowerPoint</Application>
  <PresentationFormat>On-screen Show (16:9)</PresentationFormat>
  <Paragraphs>317</Paragraphs>
  <Slides>35</Slides>
  <Notes>35</Notes>
  <HiddenSlides>11</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Simple Light</vt:lpstr>
      <vt:lpstr>Financial Literacy - neglected skill in 21st century</vt:lpstr>
      <vt:lpstr>DISCLAMER:</vt:lpstr>
      <vt:lpstr>Goal </vt:lpstr>
      <vt:lpstr>How I started?</vt:lpstr>
      <vt:lpstr>PowerPoint Presentation</vt:lpstr>
      <vt:lpstr>Financial independence number</vt:lpstr>
      <vt:lpstr>Baby Steps</vt:lpstr>
      <vt:lpstr>Bugeting</vt:lpstr>
      <vt:lpstr>Our Target funds</vt:lpstr>
      <vt:lpstr>Financial independence number</vt:lpstr>
      <vt:lpstr>Morgage – quick sidenote </vt:lpstr>
      <vt:lpstr>Example</vt:lpstr>
      <vt:lpstr>How? - Using Capitalism! </vt:lpstr>
      <vt:lpstr>S&amp;P 500 inflation adjusted performance ~90 years </vt:lpstr>
      <vt:lpstr>Marathon! - birth of broad low cost index funds</vt:lpstr>
      <vt:lpstr>PowerPoint Presentation</vt:lpstr>
      <vt:lpstr>PowerPoint Presentation</vt:lpstr>
      <vt:lpstr>PowerPoint Presentation</vt:lpstr>
      <vt:lpstr>PowerPoint Presentation</vt:lpstr>
      <vt:lpstr>More ideas / skipped content</vt:lpstr>
      <vt:lpstr>More ideas / skipped content</vt:lpstr>
      <vt:lpstr>Resources </vt:lpstr>
      <vt:lpstr>DISCLAMER:</vt:lpstr>
      <vt:lpstr>Q&amp;A</vt:lpstr>
      <vt:lpstr>Investing in whole Capitalism</vt:lpstr>
      <vt:lpstr>PowerPoint Presentation</vt:lpstr>
      <vt:lpstr>Chapter Title Goes Here</vt:lpstr>
      <vt:lpstr>PowerPoint Presentation</vt:lpstr>
      <vt:lpstr>PowerPoint Presentation</vt:lpstr>
      <vt:lpstr>Chapter Title Goes Here</vt:lpstr>
      <vt:lpstr>PowerPoint Presentation</vt:lpstr>
      <vt:lpstr>Chapter Title Goes Here</vt:lpstr>
      <vt:lpstr>PowerPoint Presentation</vt:lpstr>
      <vt:lpstr>Chapter Title Goes Here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Literacy - How </dc:title>
  <dc:creator>David Senicic</dc:creator>
  <cp:lastModifiedBy>Zarko Kaludjerovic</cp:lastModifiedBy>
  <cp:revision>5</cp:revision>
  <dcterms:created xsi:type="dcterms:W3CDTF">2022-05-06T05:33:24Z</dcterms:created>
  <dcterms:modified xsi:type="dcterms:W3CDTF">2022-07-15T09:09:25Z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0x010100AF6FC07A16AED04BAFA9D53A2E405AF2</vt:lpwstr>
  </property>
  <property fmtid="{D5CDD505-2E9C-101B-9397-08002B2CF9AE}" pid="3" name="Order">
    <vt:r8>739200</vt:r8>
  </property>
  <property fmtid="{D5CDD505-2E9C-101B-9397-08002B2CF9AE}" pid="4" name="MigrationWizIdVersion">
    <vt:lpwstr>1KwzJWycPD1uOgGVMtJw4SuS0_Kv9AU4gg29RA3ZTgIg-637689268210000000</vt:lpwstr>
  </property>
  <property fmtid="{D5CDD505-2E9C-101B-9397-08002B2CF9AE}" pid="5" name="_ExtendedDescription">
    <vt:lpwstr/>
  </property>
  <property fmtid="{D5CDD505-2E9C-101B-9397-08002B2CF9AE}" pid="6" name="MigrationWizId">
    <vt:lpwstr>1KwzJWycPD1uOgGVMtJw4SuS0_Kv9AU4gg29RA3ZTgIg</vt:lpwstr>
  </property>
  <property fmtid="{D5CDD505-2E9C-101B-9397-08002B2CF9AE}" pid="7" name="TriggerFlowInfo">
    <vt:lpwstr/>
  </property>
  <property fmtid="{D5CDD505-2E9C-101B-9397-08002B2CF9AE}" pid="8" name="ComplianceAssetId">
    <vt:lpwstr/>
  </property>
</Properties>
</file>